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 id="308" r:id="rId7"/>
    <p:sldId id="263" r:id="rId8"/>
    <p:sldId id="264" r:id="rId9"/>
    <p:sldId id="301" r:id="rId10"/>
    <p:sldId id="302" r:id="rId11"/>
    <p:sldId id="303" r:id="rId12"/>
    <p:sldId id="295" r:id="rId13"/>
    <p:sldId id="262" r:id="rId14"/>
    <p:sldId id="265" r:id="rId15"/>
    <p:sldId id="297" r:id="rId16"/>
    <p:sldId id="298" r:id="rId17"/>
    <p:sldId id="266" r:id="rId18"/>
    <p:sldId id="267" r:id="rId19"/>
    <p:sldId id="268" r:id="rId20"/>
    <p:sldId id="300" r:id="rId21"/>
    <p:sldId id="270" r:id="rId22"/>
    <p:sldId id="271" r:id="rId23"/>
    <p:sldId id="272" r:id="rId24"/>
    <p:sldId id="299" r:id="rId25"/>
    <p:sldId id="273" r:id="rId26"/>
    <p:sldId id="274" r:id="rId27"/>
    <p:sldId id="275" r:id="rId28"/>
    <p:sldId id="276" r:id="rId29"/>
    <p:sldId id="277" r:id="rId30"/>
    <p:sldId id="278" r:id="rId31"/>
    <p:sldId id="279" r:id="rId32"/>
    <p:sldId id="280" r:id="rId33"/>
    <p:sldId id="281" r:id="rId34"/>
    <p:sldId id="282" r:id="rId35"/>
    <p:sldId id="304" r:id="rId36"/>
    <p:sldId id="283" r:id="rId37"/>
    <p:sldId id="305" r:id="rId38"/>
    <p:sldId id="284" r:id="rId39"/>
    <p:sldId id="287" r:id="rId40"/>
    <p:sldId id="286" r:id="rId41"/>
    <p:sldId id="288" r:id="rId42"/>
    <p:sldId id="289" r:id="rId43"/>
    <p:sldId id="291" r:id="rId44"/>
    <p:sldId id="292" r:id="rId45"/>
    <p:sldId id="290" r:id="rId46"/>
    <p:sldId id="293" r:id="rId47"/>
    <p:sldId id="294" r:id="rId48"/>
    <p:sldId id="285" r:id="rId49"/>
    <p:sldId id="306" r:id="rId50"/>
    <p:sldId id="307" r:id="rId5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ANTONIO ARRANZ MARTIN" initials="JAAM" lastIdx="2" clrIdx="0">
    <p:extLst>
      <p:ext uri="{19B8F6BF-5375-455C-9EA6-DF929625EA0E}">
        <p15:presenceInfo xmlns:p15="http://schemas.microsoft.com/office/powerpoint/2012/main" userId="S::jjam56@educastillalamancha.es::25d037bc-0000-4517-8c53-71104118fb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3C861-1CAC-455F-8123-15691215F5E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56BB736-8A85-490B-A05C-E2614696D5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6D400CC-10F9-48B1-875C-2C4CC25FA0A8}"/>
              </a:ext>
            </a:extLst>
          </p:cNvPr>
          <p:cNvSpPr>
            <a:spLocks noGrp="1"/>
          </p:cNvSpPr>
          <p:nvPr>
            <p:ph type="dt" sz="half" idx="10"/>
          </p:nvPr>
        </p:nvSpPr>
        <p:spPr/>
        <p:txBody>
          <a:bodyPr/>
          <a:lstStyle/>
          <a:p>
            <a:fld id="{FB13233A-9F3E-4BAB-B003-F8F1205AAE21}" type="datetimeFigureOut">
              <a:rPr lang="es-ES" smtClean="0"/>
              <a:t>03/09/2021</a:t>
            </a:fld>
            <a:endParaRPr lang="es-ES"/>
          </a:p>
        </p:txBody>
      </p:sp>
      <p:sp>
        <p:nvSpPr>
          <p:cNvPr id="5" name="Marcador de pie de página 4">
            <a:extLst>
              <a:ext uri="{FF2B5EF4-FFF2-40B4-BE49-F238E27FC236}">
                <a16:creationId xmlns:a16="http://schemas.microsoft.com/office/drawing/2014/main" id="{90D9C834-5C76-4800-BA3A-F5D09BB4566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14D1738-5333-4734-BEE3-E1167B2FD019}"/>
              </a:ext>
            </a:extLst>
          </p:cNvPr>
          <p:cNvSpPr>
            <a:spLocks noGrp="1"/>
          </p:cNvSpPr>
          <p:nvPr>
            <p:ph type="sldNum" sz="quarter" idx="12"/>
          </p:nvPr>
        </p:nvSpPr>
        <p:spPr/>
        <p:txBody>
          <a:bodyPr/>
          <a:lstStyle/>
          <a:p>
            <a:fld id="{C06BA681-AAF9-48AC-89B7-0508B8A57E1C}" type="slidenum">
              <a:rPr lang="es-ES" smtClean="0"/>
              <a:t>‹Nº›</a:t>
            </a:fld>
            <a:endParaRPr lang="es-ES"/>
          </a:p>
        </p:txBody>
      </p:sp>
    </p:spTree>
    <p:extLst>
      <p:ext uri="{BB962C8B-B14F-4D97-AF65-F5344CB8AC3E}">
        <p14:creationId xmlns:p14="http://schemas.microsoft.com/office/powerpoint/2010/main" val="68393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F85EE7-D801-4EBC-A3F1-81F8C2A2CE2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E77920-3F0D-4E85-AB83-7933E94D811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0FE12A-B23A-4E82-B570-5C13C96E4A0F}"/>
              </a:ext>
            </a:extLst>
          </p:cNvPr>
          <p:cNvSpPr>
            <a:spLocks noGrp="1"/>
          </p:cNvSpPr>
          <p:nvPr>
            <p:ph type="dt" sz="half" idx="10"/>
          </p:nvPr>
        </p:nvSpPr>
        <p:spPr/>
        <p:txBody>
          <a:bodyPr/>
          <a:lstStyle/>
          <a:p>
            <a:fld id="{FB13233A-9F3E-4BAB-B003-F8F1205AAE21}" type="datetimeFigureOut">
              <a:rPr lang="es-ES" smtClean="0"/>
              <a:t>03/09/2021</a:t>
            </a:fld>
            <a:endParaRPr lang="es-ES"/>
          </a:p>
        </p:txBody>
      </p:sp>
      <p:sp>
        <p:nvSpPr>
          <p:cNvPr id="5" name="Marcador de pie de página 4">
            <a:extLst>
              <a:ext uri="{FF2B5EF4-FFF2-40B4-BE49-F238E27FC236}">
                <a16:creationId xmlns:a16="http://schemas.microsoft.com/office/drawing/2014/main" id="{43DC58B5-47C2-4811-8405-FD9AFB08803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08B2085-C3ED-4E5F-AC3E-1C0A6E8BE993}"/>
              </a:ext>
            </a:extLst>
          </p:cNvPr>
          <p:cNvSpPr>
            <a:spLocks noGrp="1"/>
          </p:cNvSpPr>
          <p:nvPr>
            <p:ph type="sldNum" sz="quarter" idx="12"/>
          </p:nvPr>
        </p:nvSpPr>
        <p:spPr/>
        <p:txBody>
          <a:bodyPr/>
          <a:lstStyle/>
          <a:p>
            <a:fld id="{C06BA681-AAF9-48AC-89B7-0508B8A57E1C}" type="slidenum">
              <a:rPr lang="es-ES" smtClean="0"/>
              <a:t>‹Nº›</a:t>
            </a:fld>
            <a:endParaRPr lang="es-ES"/>
          </a:p>
        </p:txBody>
      </p:sp>
    </p:spTree>
    <p:extLst>
      <p:ext uri="{BB962C8B-B14F-4D97-AF65-F5344CB8AC3E}">
        <p14:creationId xmlns:p14="http://schemas.microsoft.com/office/powerpoint/2010/main" val="296102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58CC6BA-DCAE-4DA3-ADCF-AFC8DF9494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824080C-DA6F-48B0-BD46-3D10234339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F19FC87-BA80-431F-99A8-D7C8A6743E48}"/>
              </a:ext>
            </a:extLst>
          </p:cNvPr>
          <p:cNvSpPr>
            <a:spLocks noGrp="1"/>
          </p:cNvSpPr>
          <p:nvPr>
            <p:ph type="dt" sz="half" idx="10"/>
          </p:nvPr>
        </p:nvSpPr>
        <p:spPr/>
        <p:txBody>
          <a:bodyPr/>
          <a:lstStyle/>
          <a:p>
            <a:fld id="{FB13233A-9F3E-4BAB-B003-F8F1205AAE21}" type="datetimeFigureOut">
              <a:rPr lang="es-ES" smtClean="0"/>
              <a:t>03/09/2021</a:t>
            </a:fld>
            <a:endParaRPr lang="es-ES"/>
          </a:p>
        </p:txBody>
      </p:sp>
      <p:sp>
        <p:nvSpPr>
          <p:cNvPr id="5" name="Marcador de pie de página 4">
            <a:extLst>
              <a:ext uri="{FF2B5EF4-FFF2-40B4-BE49-F238E27FC236}">
                <a16:creationId xmlns:a16="http://schemas.microsoft.com/office/drawing/2014/main" id="{B8B1F811-E75D-416C-A1AB-238D8CD736C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7A459E-1A16-465B-AB8D-2434659D9A0A}"/>
              </a:ext>
            </a:extLst>
          </p:cNvPr>
          <p:cNvSpPr>
            <a:spLocks noGrp="1"/>
          </p:cNvSpPr>
          <p:nvPr>
            <p:ph type="sldNum" sz="quarter" idx="12"/>
          </p:nvPr>
        </p:nvSpPr>
        <p:spPr/>
        <p:txBody>
          <a:bodyPr/>
          <a:lstStyle/>
          <a:p>
            <a:fld id="{C06BA681-AAF9-48AC-89B7-0508B8A57E1C}" type="slidenum">
              <a:rPr lang="es-ES" smtClean="0"/>
              <a:t>‹Nº›</a:t>
            </a:fld>
            <a:endParaRPr lang="es-ES"/>
          </a:p>
        </p:txBody>
      </p:sp>
    </p:spTree>
    <p:extLst>
      <p:ext uri="{BB962C8B-B14F-4D97-AF65-F5344CB8AC3E}">
        <p14:creationId xmlns:p14="http://schemas.microsoft.com/office/powerpoint/2010/main" val="1296269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999A7-D92A-49AC-BEF4-582163E065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92FAD44-10DC-4AB5-A551-BF053E5145D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7C5F604-0EC3-4712-B630-714F3A7B7167}"/>
              </a:ext>
            </a:extLst>
          </p:cNvPr>
          <p:cNvSpPr>
            <a:spLocks noGrp="1"/>
          </p:cNvSpPr>
          <p:nvPr>
            <p:ph type="dt" sz="half" idx="10"/>
          </p:nvPr>
        </p:nvSpPr>
        <p:spPr/>
        <p:txBody>
          <a:bodyPr/>
          <a:lstStyle/>
          <a:p>
            <a:fld id="{FB13233A-9F3E-4BAB-B003-F8F1205AAE21}" type="datetimeFigureOut">
              <a:rPr lang="es-ES" smtClean="0"/>
              <a:t>03/09/2021</a:t>
            </a:fld>
            <a:endParaRPr lang="es-ES"/>
          </a:p>
        </p:txBody>
      </p:sp>
      <p:sp>
        <p:nvSpPr>
          <p:cNvPr id="5" name="Marcador de pie de página 4">
            <a:extLst>
              <a:ext uri="{FF2B5EF4-FFF2-40B4-BE49-F238E27FC236}">
                <a16:creationId xmlns:a16="http://schemas.microsoft.com/office/drawing/2014/main" id="{9E7ED9A1-8A94-4711-8403-847D8B2E24B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436B62-8E53-4FDD-A59F-61E7A0F3BFBB}"/>
              </a:ext>
            </a:extLst>
          </p:cNvPr>
          <p:cNvSpPr>
            <a:spLocks noGrp="1"/>
          </p:cNvSpPr>
          <p:nvPr>
            <p:ph type="sldNum" sz="quarter" idx="12"/>
          </p:nvPr>
        </p:nvSpPr>
        <p:spPr/>
        <p:txBody>
          <a:bodyPr/>
          <a:lstStyle/>
          <a:p>
            <a:fld id="{C06BA681-AAF9-48AC-89B7-0508B8A57E1C}" type="slidenum">
              <a:rPr lang="es-ES" smtClean="0"/>
              <a:t>‹Nº›</a:t>
            </a:fld>
            <a:endParaRPr lang="es-ES"/>
          </a:p>
        </p:txBody>
      </p:sp>
    </p:spTree>
    <p:extLst>
      <p:ext uri="{BB962C8B-B14F-4D97-AF65-F5344CB8AC3E}">
        <p14:creationId xmlns:p14="http://schemas.microsoft.com/office/powerpoint/2010/main" val="12894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D55957-1810-44B4-82C6-C1868B2946F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AF5AF2-1622-46F2-8681-EF22C48FC1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5A422CC-1340-4BD5-8DB9-A177A4AE0E2F}"/>
              </a:ext>
            </a:extLst>
          </p:cNvPr>
          <p:cNvSpPr>
            <a:spLocks noGrp="1"/>
          </p:cNvSpPr>
          <p:nvPr>
            <p:ph type="dt" sz="half" idx="10"/>
          </p:nvPr>
        </p:nvSpPr>
        <p:spPr/>
        <p:txBody>
          <a:bodyPr/>
          <a:lstStyle/>
          <a:p>
            <a:fld id="{FB13233A-9F3E-4BAB-B003-F8F1205AAE21}" type="datetimeFigureOut">
              <a:rPr lang="es-ES" smtClean="0"/>
              <a:t>03/09/2021</a:t>
            </a:fld>
            <a:endParaRPr lang="es-ES"/>
          </a:p>
        </p:txBody>
      </p:sp>
      <p:sp>
        <p:nvSpPr>
          <p:cNvPr id="5" name="Marcador de pie de página 4">
            <a:extLst>
              <a:ext uri="{FF2B5EF4-FFF2-40B4-BE49-F238E27FC236}">
                <a16:creationId xmlns:a16="http://schemas.microsoft.com/office/drawing/2014/main" id="{BB1A5F51-DDCA-4AFF-84B7-595EC1302DA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A1DA36-EDB6-444A-AE35-DC2769E649E3}"/>
              </a:ext>
            </a:extLst>
          </p:cNvPr>
          <p:cNvSpPr>
            <a:spLocks noGrp="1"/>
          </p:cNvSpPr>
          <p:nvPr>
            <p:ph type="sldNum" sz="quarter" idx="12"/>
          </p:nvPr>
        </p:nvSpPr>
        <p:spPr/>
        <p:txBody>
          <a:bodyPr/>
          <a:lstStyle/>
          <a:p>
            <a:fld id="{C06BA681-AAF9-48AC-89B7-0508B8A57E1C}" type="slidenum">
              <a:rPr lang="es-ES" smtClean="0"/>
              <a:t>‹Nº›</a:t>
            </a:fld>
            <a:endParaRPr lang="es-ES"/>
          </a:p>
        </p:txBody>
      </p:sp>
    </p:spTree>
    <p:extLst>
      <p:ext uri="{BB962C8B-B14F-4D97-AF65-F5344CB8AC3E}">
        <p14:creationId xmlns:p14="http://schemas.microsoft.com/office/powerpoint/2010/main" val="115517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FCA2CE-0358-472D-A9EF-53BF926642D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BB168AE-E26D-48CF-A9A2-16D1836BD4A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E2AAD53-79D3-4FDF-88C8-8B484096545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86D3C35-B18C-4169-83FE-82CDFA29148C}"/>
              </a:ext>
            </a:extLst>
          </p:cNvPr>
          <p:cNvSpPr>
            <a:spLocks noGrp="1"/>
          </p:cNvSpPr>
          <p:nvPr>
            <p:ph type="dt" sz="half" idx="10"/>
          </p:nvPr>
        </p:nvSpPr>
        <p:spPr/>
        <p:txBody>
          <a:bodyPr/>
          <a:lstStyle/>
          <a:p>
            <a:fld id="{FB13233A-9F3E-4BAB-B003-F8F1205AAE21}" type="datetimeFigureOut">
              <a:rPr lang="es-ES" smtClean="0"/>
              <a:t>03/09/2021</a:t>
            </a:fld>
            <a:endParaRPr lang="es-ES"/>
          </a:p>
        </p:txBody>
      </p:sp>
      <p:sp>
        <p:nvSpPr>
          <p:cNvPr id="6" name="Marcador de pie de página 5">
            <a:extLst>
              <a:ext uri="{FF2B5EF4-FFF2-40B4-BE49-F238E27FC236}">
                <a16:creationId xmlns:a16="http://schemas.microsoft.com/office/drawing/2014/main" id="{3FEEB956-758A-4B62-B7B5-AA12ABC500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8E5344-FF6B-4FB0-9F7B-8278BFDB9CBA}"/>
              </a:ext>
            </a:extLst>
          </p:cNvPr>
          <p:cNvSpPr>
            <a:spLocks noGrp="1"/>
          </p:cNvSpPr>
          <p:nvPr>
            <p:ph type="sldNum" sz="quarter" idx="12"/>
          </p:nvPr>
        </p:nvSpPr>
        <p:spPr/>
        <p:txBody>
          <a:bodyPr/>
          <a:lstStyle/>
          <a:p>
            <a:fld id="{C06BA681-AAF9-48AC-89B7-0508B8A57E1C}" type="slidenum">
              <a:rPr lang="es-ES" smtClean="0"/>
              <a:t>‹Nº›</a:t>
            </a:fld>
            <a:endParaRPr lang="es-ES"/>
          </a:p>
        </p:txBody>
      </p:sp>
    </p:spTree>
    <p:extLst>
      <p:ext uri="{BB962C8B-B14F-4D97-AF65-F5344CB8AC3E}">
        <p14:creationId xmlns:p14="http://schemas.microsoft.com/office/powerpoint/2010/main" val="251067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E6D22-2E3D-4435-B354-92A9B3A89AE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D5AEC6-934B-48E7-AF1F-46A8CA345E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F102611-8622-4DA3-BB68-B3C747DC33B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0C0A1F6-9147-4091-8D92-C5AD54AAFD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34A56C7-C960-4CC3-87D3-AD780B4DCD6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2AF8505-0545-4643-807F-4BD8C730F6CB}"/>
              </a:ext>
            </a:extLst>
          </p:cNvPr>
          <p:cNvSpPr>
            <a:spLocks noGrp="1"/>
          </p:cNvSpPr>
          <p:nvPr>
            <p:ph type="dt" sz="half" idx="10"/>
          </p:nvPr>
        </p:nvSpPr>
        <p:spPr/>
        <p:txBody>
          <a:bodyPr/>
          <a:lstStyle/>
          <a:p>
            <a:fld id="{FB13233A-9F3E-4BAB-B003-F8F1205AAE21}" type="datetimeFigureOut">
              <a:rPr lang="es-ES" smtClean="0"/>
              <a:t>03/09/2021</a:t>
            </a:fld>
            <a:endParaRPr lang="es-ES"/>
          </a:p>
        </p:txBody>
      </p:sp>
      <p:sp>
        <p:nvSpPr>
          <p:cNvPr id="8" name="Marcador de pie de página 7">
            <a:extLst>
              <a:ext uri="{FF2B5EF4-FFF2-40B4-BE49-F238E27FC236}">
                <a16:creationId xmlns:a16="http://schemas.microsoft.com/office/drawing/2014/main" id="{DFA49448-5D11-4987-B122-4B2C070A15C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105D84B-3B6E-4891-B295-021E6F61AB1B}"/>
              </a:ext>
            </a:extLst>
          </p:cNvPr>
          <p:cNvSpPr>
            <a:spLocks noGrp="1"/>
          </p:cNvSpPr>
          <p:nvPr>
            <p:ph type="sldNum" sz="quarter" idx="12"/>
          </p:nvPr>
        </p:nvSpPr>
        <p:spPr/>
        <p:txBody>
          <a:bodyPr/>
          <a:lstStyle/>
          <a:p>
            <a:fld id="{C06BA681-AAF9-48AC-89B7-0508B8A57E1C}" type="slidenum">
              <a:rPr lang="es-ES" smtClean="0"/>
              <a:t>‹Nº›</a:t>
            </a:fld>
            <a:endParaRPr lang="es-ES"/>
          </a:p>
        </p:txBody>
      </p:sp>
    </p:spTree>
    <p:extLst>
      <p:ext uri="{BB962C8B-B14F-4D97-AF65-F5344CB8AC3E}">
        <p14:creationId xmlns:p14="http://schemas.microsoft.com/office/powerpoint/2010/main" val="370384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25A753-AB89-4D47-B98C-00603EE73B0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DC73D7-5E93-462C-986F-6D46A0C7949C}"/>
              </a:ext>
            </a:extLst>
          </p:cNvPr>
          <p:cNvSpPr>
            <a:spLocks noGrp="1"/>
          </p:cNvSpPr>
          <p:nvPr>
            <p:ph type="dt" sz="half" idx="10"/>
          </p:nvPr>
        </p:nvSpPr>
        <p:spPr/>
        <p:txBody>
          <a:bodyPr/>
          <a:lstStyle/>
          <a:p>
            <a:fld id="{FB13233A-9F3E-4BAB-B003-F8F1205AAE21}" type="datetimeFigureOut">
              <a:rPr lang="es-ES" smtClean="0"/>
              <a:t>03/09/2021</a:t>
            </a:fld>
            <a:endParaRPr lang="es-ES"/>
          </a:p>
        </p:txBody>
      </p:sp>
      <p:sp>
        <p:nvSpPr>
          <p:cNvPr id="4" name="Marcador de pie de página 3">
            <a:extLst>
              <a:ext uri="{FF2B5EF4-FFF2-40B4-BE49-F238E27FC236}">
                <a16:creationId xmlns:a16="http://schemas.microsoft.com/office/drawing/2014/main" id="{44915DB3-86E7-4525-B54A-4D794586E0E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5EE2010-E0DC-4553-BFAD-8FC9CBDE1B03}"/>
              </a:ext>
            </a:extLst>
          </p:cNvPr>
          <p:cNvSpPr>
            <a:spLocks noGrp="1"/>
          </p:cNvSpPr>
          <p:nvPr>
            <p:ph type="sldNum" sz="quarter" idx="12"/>
          </p:nvPr>
        </p:nvSpPr>
        <p:spPr/>
        <p:txBody>
          <a:bodyPr/>
          <a:lstStyle/>
          <a:p>
            <a:fld id="{C06BA681-AAF9-48AC-89B7-0508B8A57E1C}" type="slidenum">
              <a:rPr lang="es-ES" smtClean="0"/>
              <a:t>‹Nº›</a:t>
            </a:fld>
            <a:endParaRPr lang="es-ES"/>
          </a:p>
        </p:txBody>
      </p:sp>
    </p:spTree>
    <p:extLst>
      <p:ext uri="{BB962C8B-B14F-4D97-AF65-F5344CB8AC3E}">
        <p14:creationId xmlns:p14="http://schemas.microsoft.com/office/powerpoint/2010/main" val="2609633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D35565-9953-4B9C-B4C0-91798F3C75D6}"/>
              </a:ext>
            </a:extLst>
          </p:cNvPr>
          <p:cNvSpPr>
            <a:spLocks noGrp="1"/>
          </p:cNvSpPr>
          <p:nvPr>
            <p:ph type="dt" sz="half" idx="10"/>
          </p:nvPr>
        </p:nvSpPr>
        <p:spPr/>
        <p:txBody>
          <a:bodyPr/>
          <a:lstStyle/>
          <a:p>
            <a:fld id="{FB13233A-9F3E-4BAB-B003-F8F1205AAE21}" type="datetimeFigureOut">
              <a:rPr lang="es-ES" smtClean="0"/>
              <a:t>03/09/2021</a:t>
            </a:fld>
            <a:endParaRPr lang="es-ES"/>
          </a:p>
        </p:txBody>
      </p:sp>
      <p:sp>
        <p:nvSpPr>
          <p:cNvPr id="3" name="Marcador de pie de página 2">
            <a:extLst>
              <a:ext uri="{FF2B5EF4-FFF2-40B4-BE49-F238E27FC236}">
                <a16:creationId xmlns:a16="http://schemas.microsoft.com/office/drawing/2014/main" id="{8C57E0B5-A580-498D-9774-2C9CDA58F24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6E582C6-F3D3-40A8-85C7-A5B501B34217}"/>
              </a:ext>
            </a:extLst>
          </p:cNvPr>
          <p:cNvSpPr>
            <a:spLocks noGrp="1"/>
          </p:cNvSpPr>
          <p:nvPr>
            <p:ph type="sldNum" sz="quarter" idx="12"/>
          </p:nvPr>
        </p:nvSpPr>
        <p:spPr/>
        <p:txBody>
          <a:bodyPr/>
          <a:lstStyle/>
          <a:p>
            <a:fld id="{C06BA681-AAF9-48AC-89B7-0508B8A57E1C}" type="slidenum">
              <a:rPr lang="es-ES" smtClean="0"/>
              <a:t>‹Nº›</a:t>
            </a:fld>
            <a:endParaRPr lang="es-ES"/>
          </a:p>
        </p:txBody>
      </p:sp>
    </p:spTree>
    <p:extLst>
      <p:ext uri="{BB962C8B-B14F-4D97-AF65-F5344CB8AC3E}">
        <p14:creationId xmlns:p14="http://schemas.microsoft.com/office/powerpoint/2010/main" val="108144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653CD-CB90-4084-906C-26BCF2A8E0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1D2898-C094-46E8-A997-D018D0B47A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880DA31-6B2A-4168-A128-4BB6A004B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04B9F95-EF17-4180-970A-D0DDE93BFB57}"/>
              </a:ext>
            </a:extLst>
          </p:cNvPr>
          <p:cNvSpPr>
            <a:spLocks noGrp="1"/>
          </p:cNvSpPr>
          <p:nvPr>
            <p:ph type="dt" sz="half" idx="10"/>
          </p:nvPr>
        </p:nvSpPr>
        <p:spPr/>
        <p:txBody>
          <a:bodyPr/>
          <a:lstStyle/>
          <a:p>
            <a:fld id="{FB13233A-9F3E-4BAB-B003-F8F1205AAE21}" type="datetimeFigureOut">
              <a:rPr lang="es-ES" smtClean="0"/>
              <a:t>03/09/2021</a:t>
            </a:fld>
            <a:endParaRPr lang="es-ES"/>
          </a:p>
        </p:txBody>
      </p:sp>
      <p:sp>
        <p:nvSpPr>
          <p:cNvPr id="6" name="Marcador de pie de página 5">
            <a:extLst>
              <a:ext uri="{FF2B5EF4-FFF2-40B4-BE49-F238E27FC236}">
                <a16:creationId xmlns:a16="http://schemas.microsoft.com/office/drawing/2014/main" id="{AA3ECBF3-B3B7-42DA-AD74-42ED25D466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40DE207-BD41-413C-A2B9-A374B01EA52B}"/>
              </a:ext>
            </a:extLst>
          </p:cNvPr>
          <p:cNvSpPr>
            <a:spLocks noGrp="1"/>
          </p:cNvSpPr>
          <p:nvPr>
            <p:ph type="sldNum" sz="quarter" idx="12"/>
          </p:nvPr>
        </p:nvSpPr>
        <p:spPr/>
        <p:txBody>
          <a:bodyPr/>
          <a:lstStyle/>
          <a:p>
            <a:fld id="{C06BA681-AAF9-48AC-89B7-0508B8A57E1C}" type="slidenum">
              <a:rPr lang="es-ES" smtClean="0"/>
              <a:t>‹Nº›</a:t>
            </a:fld>
            <a:endParaRPr lang="es-ES"/>
          </a:p>
        </p:txBody>
      </p:sp>
    </p:spTree>
    <p:extLst>
      <p:ext uri="{BB962C8B-B14F-4D97-AF65-F5344CB8AC3E}">
        <p14:creationId xmlns:p14="http://schemas.microsoft.com/office/powerpoint/2010/main" val="3244628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5334B6-9F08-4B7D-AFA2-626B6A3001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6C14A41-07B9-4406-AD94-E2F6ACB444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52D644A-24F0-4927-9F46-B768A4F369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B5B8C38-8196-46F4-A4C1-78940A91564E}"/>
              </a:ext>
            </a:extLst>
          </p:cNvPr>
          <p:cNvSpPr>
            <a:spLocks noGrp="1"/>
          </p:cNvSpPr>
          <p:nvPr>
            <p:ph type="dt" sz="half" idx="10"/>
          </p:nvPr>
        </p:nvSpPr>
        <p:spPr/>
        <p:txBody>
          <a:bodyPr/>
          <a:lstStyle/>
          <a:p>
            <a:fld id="{FB13233A-9F3E-4BAB-B003-F8F1205AAE21}" type="datetimeFigureOut">
              <a:rPr lang="es-ES" smtClean="0"/>
              <a:t>03/09/2021</a:t>
            </a:fld>
            <a:endParaRPr lang="es-ES"/>
          </a:p>
        </p:txBody>
      </p:sp>
      <p:sp>
        <p:nvSpPr>
          <p:cNvPr id="6" name="Marcador de pie de página 5">
            <a:extLst>
              <a:ext uri="{FF2B5EF4-FFF2-40B4-BE49-F238E27FC236}">
                <a16:creationId xmlns:a16="http://schemas.microsoft.com/office/drawing/2014/main" id="{44A86371-4DE1-4F5B-841D-05A99FA6EB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F9D9C7-960C-4705-B15D-6518A4A58A98}"/>
              </a:ext>
            </a:extLst>
          </p:cNvPr>
          <p:cNvSpPr>
            <a:spLocks noGrp="1"/>
          </p:cNvSpPr>
          <p:nvPr>
            <p:ph type="sldNum" sz="quarter" idx="12"/>
          </p:nvPr>
        </p:nvSpPr>
        <p:spPr/>
        <p:txBody>
          <a:bodyPr/>
          <a:lstStyle/>
          <a:p>
            <a:fld id="{C06BA681-AAF9-48AC-89B7-0508B8A57E1C}" type="slidenum">
              <a:rPr lang="es-ES" smtClean="0"/>
              <a:t>‹Nº›</a:t>
            </a:fld>
            <a:endParaRPr lang="es-ES"/>
          </a:p>
        </p:txBody>
      </p:sp>
    </p:spTree>
    <p:extLst>
      <p:ext uri="{BB962C8B-B14F-4D97-AF65-F5344CB8AC3E}">
        <p14:creationId xmlns:p14="http://schemas.microsoft.com/office/powerpoint/2010/main" val="3773360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5C7E93-6D8F-4C1A-A1D0-534A4C6ED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0FB205E-E448-4992-8761-642AD408D2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87E9FDA-0440-4CA9-84B2-7176340142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3233A-9F3E-4BAB-B003-F8F1205AAE21}" type="datetimeFigureOut">
              <a:rPr lang="es-ES" smtClean="0"/>
              <a:t>03/09/2021</a:t>
            </a:fld>
            <a:endParaRPr lang="es-ES"/>
          </a:p>
        </p:txBody>
      </p:sp>
      <p:sp>
        <p:nvSpPr>
          <p:cNvPr id="5" name="Marcador de pie de página 4">
            <a:extLst>
              <a:ext uri="{FF2B5EF4-FFF2-40B4-BE49-F238E27FC236}">
                <a16:creationId xmlns:a16="http://schemas.microsoft.com/office/drawing/2014/main" id="{F5B1D1D3-FD1A-4447-9C50-BB0B4EF20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646D354-6B43-479F-BBDA-44BD008F80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BA681-AAF9-48AC-89B7-0508B8A57E1C}" type="slidenum">
              <a:rPr lang="es-ES" smtClean="0"/>
              <a:t>‹Nº›</a:t>
            </a:fld>
            <a:endParaRPr lang="es-ES"/>
          </a:p>
        </p:txBody>
      </p:sp>
    </p:spTree>
    <p:extLst>
      <p:ext uri="{BB962C8B-B14F-4D97-AF65-F5344CB8AC3E}">
        <p14:creationId xmlns:p14="http://schemas.microsoft.com/office/powerpoint/2010/main" val="792932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orientacionandujar.es/2013/11/06/derechos-del-nino-la-educacion-materiales-para-todas-las-etapas/educacion/"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538" y="371475"/>
            <a:ext cx="5715000" cy="5715000"/>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491316" y="674400"/>
            <a:ext cx="5886450" cy="5509200"/>
          </a:xfrm>
          <a:prstGeom prst="rect">
            <a:avLst/>
          </a:prstGeom>
          <a:noFill/>
        </p:spPr>
        <p:txBody>
          <a:bodyPr wrap="square" rtlCol="0">
            <a:spAutoFit/>
          </a:bodyPr>
          <a:lstStyle/>
          <a:p>
            <a:r>
              <a:rPr lang="es-ES" sz="4400" dirty="0">
                <a:latin typeface="Calibri" panose="020F0502020204030204" pitchFamily="34" charset="0"/>
                <a:cs typeface="Calibri" panose="020F0502020204030204" pitchFamily="34" charset="0"/>
              </a:rPr>
              <a:t>¡ HOLA A TODOS!</a:t>
            </a:r>
          </a:p>
          <a:p>
            <a:r>
              <a:rPr lang="es-ES" sz="4400" dirty="0">
                <a:latin typeface="Calibri" panose="020F0502020204030204" pitchFamily="34" charset="0"/>
                <a:cs typeface="Calibri" panose="020F0502020204030204" pitchFamily="34" charset="0"/>
              </a:rPr>
              <a:t>¿CÓMO ESTÁIS?</a:t>
            </a:r>
          </a:p>
          <a:p>
            <a:r>
              <a:rPr lang="es-ES" sz="4400" dirty="0">
                <a:latin typeface="Calibri" panose="020F0502020204030204" pitchFamily="34" charset="0"/>
                <a:cs typeface="Calibri" panose="020F0502020204030204" pitchFamily="34" charset="0"/>
              </a:rPr>
              <a:t>EN UNOS DÍAS INICIAMOS EL NUEVO CURSO, ESTA VEZ, MANTENEMOS MEDIDAS DEL CURSO PASADO…</a:t>
            </a:r>
          </a:p>
        </p:txBody>
      </p:sp>
    </p:spTree>
    <p:extLst>
      <p:ext uri="{BB962C8B-B14F-4D97-AF65-F5344CB8AC3E}">
        <p14:creationId xmlns:p14="http://schemas.microsoft.com/office/powerpoint/2010/main" val="81671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534F6-12B6-470C-8053-35137E7C14E8}"/>
              </a:ext>
            </a:extLst>
          </p:cNvPr>
          <p:cNvSpPr>
            <a:spLocks noGrp="1"/>
          </p:cNvSpPr>
          <p:nvPr>
            <p:ph type="title"/>
          </p:nvPr>
        </p:nvSpPr>
        <p:spPr/>
        <p:txBody>
          <a:bodyPr/>
          <a:lstStyle/>
          <a:p>
            <a:r>
              <a:rPr lang="es-ES" dirty="0"/>
              <a:t>ENTRADA ALUMNOS DE 1º, 2º Y 3º PRIMARIA</a:t>
            </a:r>
          </a:p>
        </p:txBody>
      </p:sp>
      <p:pic>
        <p:nvPicPr>
          <p:cNvPr id="5" name="Marcador de contenido 4">
            <a:extLst>
              <a:ext uri="{FF2B5EF4-FFF2-40B4-BE49-F238E27FC236}">
                <a16:creationId xmlns:a16="http://schemas.microsoft.com/office/drawing/2014/main" id="{7E0A3FCF-423A-46C9-A75B-BC43AEE8E3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7650" y="1519918"/>
            <a:ext cx="5829300" cy="4972957"/>
          </a:xfrm>
        </p:spPr>
      </p:pic>
      <p:sp>
        <p:nvSpPr>
          <p:cNvPr id="3" name="CuadroTexto 2">
            <a:extLst>
              <a:ext uri="{FF2B5EF4-FFF2-40B4-BE49-F238E27FC236}">
                <a16:creationId xmlns:a16="http://schemas.microsoft.com/office/drawing/2014/main" id="{EBA7FF61-2584-474C-B84A-37EF9C7D4EC3}"/>
              </a:ext>
            </a:extLst>
          </p:cNvPr>
          <p:cNvSpPr txBox="1"/>
          <p:nvPr/>
        </p:nvSpPr>
        <p:spPr>
          <a:xfrm>
            <a:off x="838200" y="3071813"/>
            <a:ext cx="2190750" cy="1200329"/>
          </a:xfrm>
          <a:prstGeom prst="rect">
            <a:avLst/>
          </a:prstGeom>
          <a:noFill/>
        </p:spPr>
        <p:txBody>
          <a:bodyPr wrap="square" rtlCol="0">
            <a:spAutoFit/>
          </a:bodyPr>
          <a:lstStyle/>
          <a:p>
            <a:r>
              <a:rPr lang="es-ES" sz="2400" dirty="0">
                <a:latin typeface="Arial Black" panose="020B0A04020102020204" pitchFamily="34" charset="0"/>
              </a:rPr>
              <a:t>ZONA  DE ENTRADA PRINCIPAL</a:t>
            </a:r>
          </a:p>
        </p:txBody>
      </p:sp>
    </p:spTree>
    <p:extLst>
      <p:ext uri="{BB962C8B-B14F-4D97-AF65-F5344CB8AC3E}">
        <p14:creationId xmlns:p14="http://schemas.microsoft.com/office/powerpoint/2010/main" val="1976528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534F6-12B6-470C-8053-35137E7C14E8}"/>
              </a:ext>
            </a:extLst>
          </p:cNvPr>
          <p:cNvSpPr>
            <a:spLocks noGrp="1"/>
          </p:cNvSpPr>
          <p:nvPr>
            <p:ph type="title"/>
          </p:nvPr>
        </p:nvSpPr>
        <p:spPr/>
        <p:txBody>
          <a:bodyPr/>
          <a:lstStyle/>
          <a:p>
            <a:r>
              <a:rPr lang="es-ES" dirty="0"/>
              <a:t>ENTRADA ALUMNOS DE 4º, 5º Y 6º PRIMARIA</a:t>
            </a:r>
          </a:p>
        </p:txBody>
      </p:sp>
      <p:pic>
        <p:nvPicPr>
          <p:cNvPr id="5" name="Marcador de contenido 4">
            <a:extLst>
              <a:ext uri="{FF2B5EF4-FFF2-40B4-BE49-F238E27FC236}">
                <a16:creationId xmlns:a16="http://schemas.microsoft.com/office/drawing/2014/main" id="{FE6162C4-113A-4E70-82A8-E76F10E243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3276" y="1825625"/>
            <a:ext cx="4514850" cy="4560888"/>
          </a:xfrm>
        </p:spPr>
      </p:pic>
      <p:sp>
        <p:nvSpPr>
          <p:cNvPr id="6" name="CuadroTexto 5">
            <a:extLst>
              <a:ext uri="{FF2B5EF4-FFF2-40B4-BE49-F238E27FC236}">
                <a16:creationId xmlns:a16="http://schemas.microsoft.com/office/drawing/2014/main" id="{CBB05393-35CD-46AD-B6D8-4327B6125ABC}"/>
              </a:ext>
            </a:extLst>
          </p:cNvPr>
          <p:cNvSpPr txBox="1"/>
          <p:nvPr/>
        </p:nvSpPr>
        <p:spPr>
          <a:xfrm>
            <a:off x="8729663" y="3571875"/>
            <a:ext cx="2243137" cy="1938992"/>
          </a:xfrm>
          <a:prstGeom prst="rect">
            <a:avLst/>
          </a:prstGeom>
          <a:noFill/>
        </p:spPr>
        <p:txBody>
          <a:bodyPr wrap="square" rtlCol="0">
            <a:spAutoFit/>
          </a:bodyPr>
          <a:lstStyle/>
          <a:p>
            <a:r>
              <a:rPr lang="es-ES" sz="2400" dirty="0">
                <a:latin typeface="Arial Black" panose="020B0A04020102020204" pitchFamily="34" charset="0"/>
              </a:rPr>
              <a:t>PUERTA DE  ACCESO AL PABELLÓN EN CARNAVAL</a:t>
            </a:r>
          </a:p>
        </p:txBody>
      </p:sp>
    </p:spTree>
    <p:extLst>
      <p:ext uri="{BB962C8B-B14F-4D97-AF65-F5344CB8AC3E}">
        <p14:creationId xmlns:p14="http://schemas.microsoft.com/office/powerpoint/2010/main" val="4147396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912EE6-BCA2-4D84-9B57-6B0F64CBB98E}"/>
              </a:ext>
            </a:extLst>
          </p:cNvPr>
          <p:cNvSpPr>
            <a:spLocks noGrp="1"/>
          </p:cNvSpPr>
          <p:nvPr>
            <p:ph type="title"/>
          </p:nvPr>
        </p:nvSpPr>
        <p:spPr/>
        <p:txBody>
          <a:bodyPr/>
          <a:lstStyle/>
          <a:p>
            <a:r>
              <a:rPr lang="es-ES" sz="5400" dirty="0"/>
              <a:t>COMIENZO DE LAS CLASES</a:t>
            </a:r>
            <a:r>
              <a:rPr lang="es-ES" dirty="0"/>
              <a:t>.</a:t>
            </a:r>
          </a:p>
        </p:txBody>
      </p:sp>
      <p:sp>
        <p:nvSpPr>
          <p:cNvPr id="3" name="Marcador de contenido 2">
            <a:extLst>
              <a:ext uri="{FF2B5EF4-FFF2-40B4-BE49-F238E27FC236}">
                <a16:creationId xmlns:a16="http://schemas.microsoft.com/office/drawing/2014/main" id="{E7D06170-358D-4DFB-8DBC-DC93CAF4B7A9}"/>
              </a:ext>
            </a:extLst>
          </p:cNvPr>
          <p:cNvSpPr>
            <a:spLocks noGrp="1"/>
          </p:cNvSpPr>
          <p:nvPr>
            <p:ph idx="1"/>
          </p:nvPr>
        </p:nvSpPr>
        <p:spPr/>
        <p:txBody>
          <a:bodyPr>
            <a:normAutofit/>
          </a:bodyPr>
          <a:lstStyle/>
          <a:p>
            <a:r>
              <a:rPr lang="es-ES" sz="3600" dirty="0"/>
              <a:t>La resolución de 23 de julio de 2020 y la de 6 de junio de 2021 contemplan que dentro del plan de inicio se pueda realizar entradas escalonadas, pero se ha decidido que al tener tres zonas de entrada, todos los alumnos comenzarán el día </a:t>
            </a:r>
            <a:r>
              <a:rPr lang="es-ES" sz="4800" dirty="0">
                <a:solidFill>
                  <a:srgbClr val="00B0F0"/>
                </a:solidFill>
              </a:rPr>
              <a:t>9 de septiembre</a:t>
            </a:r>
            <a:r>
              <a:rPr lang="es-ES" sz="3600" dirty="0"/>
              <a:t>.</a:t>
            </a:r>
          </a:p>
          <a:p>
            <a:r>
              <a:rPr lang="es-ES" sz="3600" dirty="0"/>
              <a:t>En horario de 9 a 13 horas.</a:t>
            </a:r>
          </a:p>
        </p:txBody>
      </p:sp>
      <p:pic>
        <p:nvPicPr>
          <p:cNvPr id="5" name="Imagen 4">
            <a:extLst>
              <a:ext uri="{FF2B5EF4-FFF2-40B4-BE49-F238E27FC236}">
                <a16:creationId xmlns:a16="http://schemas.microsoft.com/office/drawing/2014/main" id="{2AB98071-DC0F-4088-842A-7B0507689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4415" y="193348"/>
            <a:ext cx="1897997" cy="1632277"/>
          </a:xfrm>
          <a:prstGeom prst="rect">
            <a:avLst/>
          </a:prstGeom>
        </p:spPr>
      </p:pic>
    </p:spTree>
    <p:extLst>
      <p:ext uri="{BB962C8B-B14F-4D97-AF65-F5344CB8AC3E}">
        <p14:creationId xmlns:p14="http://schemas.microsoft.com/office/powerpoint/2010/main" val="3770787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5715000" cy="5715000"/>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4586288" y="1522958"/>
            <a:ext cx="7015162" cy="1446550"/>
          </a:xfrm>
          <a:prstGeom prst="rect">
            <a:avLst/>
          </a:prstGeom>
          <a:noFill/>
        </p:spPr>
        <p:txBody>
          <a:bodyPr wrap="square" rtlCol="0">
            <a:spAutoFit/>
          </a:bodyPr>
          <a:lstStyle/>
          <a:p>
            <a:pPr algn="ctr"/>
            <a:r>
              <a:rPr lang="es-ES" sz="4400" dirty="0">
                <a:latin typeface="Calibri" panose="020F0502020204030204" pitchFamily="34" charset="0"/>
                <a:cs typeface="Calibri" panose="020F0502020204030204" pitchFamily="34" charset="0"/>
              </a:rPr>
              <a:t>MOVIMIENTOS EN EL CENTRO.</a:t>
            </a:r>
          </a:p>
        </p:txBody>
      </p:sp>
    </p:spTree>
    <p:extLst>
      <p:ext uri="{BB962C8B-B14F-4D97-AF65-F5344CB8AC3E}">
        <p14:creationId xmlns:p14="http://schemas.microsoft.com/office/powerpoint/2010/main" val="109517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538" y="371475"/>
            <a:ext cx="5715000" cy="5715000"/>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528638" y="792808"/>
            <a:ext cx="6147370" cy="3539430"/>
          </a:xfrm>
          <a:prstGeom prst="rect">
            <a:avLst/>
          </a:prstGeom>
          <a:noFill/>
        </p:spPr>
        <p:txBody>
          <a:bodyPr wrap="square" rtlCol="0">
            <a:spAutoFit/>
          </a:bodyPr>
          <a:lstStyle/>
          <a:p>
            <a:r>
              <a:rPr lang="es-ES" sz="3200" dirty="0">
                <a:latin typeface="Calibri" panose="020F0502020204030204" pitchFamily="34" charset="0"/>
                <a:cs typeface="Calibri" panose="020F0502020204030204" pitchFamily="34" charset="0"/>
              </a:rPr>
              <a:t>ACCEDEREMOS AL CENTRO SIN HACER FILAS EN EL PATIO. SOLO PODRÁN ACCEDER AL PATIO UN ACOMPAÑANTE POR CADA NIÑO DE ED. INFANTIL DE 3 AÑOS Y DURANTE EL PERÍODO DE ADAPTACIÓN</a:t>
            </a:r>
          </a:p>
        </p:txBody>
      </p:sp>
      <p:sp>
        <p:nvSpPr>
          <p:cNvPr id="2" name="CuadroTexto 1">
            <a:extLst>
              <a:ext uri="{FF2B5EF4-FFF2-40B4-BE49-F238E27FC236}">
                <a16:creationId xmlns:a16="http://schemas.microsoft.com/office/drawing/2014/main" id="{45F974B3-E46F-4518-B0A8-DA68F52CEEDC}"/>
              </a:ext>
            </a:extLst>
          </p:cNvPr>
          <p:cNvSpPr txBox="1"/>
          <p:nvPr/>
        </p:nvSpPr>
        <p:spPr>
          <a:xfrm>
            <a:off x="322556" y="4732436"/>
            <a:ext cx="6353452" cy="1384995"/>
          </a:xfrm>
          <a:prstGeom prst="rect">
            <a:avLst/>
          </a:prstGeom>
          <a:noFill/>
        </p:spPr>
        <p:txBody>
          <a:bodyPr wrap="square" rtlCol="0">
            <a:spAutoFit/>
          </a:bodyPr>
          <a:lstStyle/>
          <a:p>
            <a:r>
              <a:rPr lang="es-ES" sz="2800" dirty="0">
                <a:solidFill>
                  <a:srgbClr val="FFC000"/>
                </a:solidFill>
              </a:rPr>
              <a:t>SOLO EL PRIMER DÍA HAREMOS FILAS POR CURSOS PARA ACCEDER, HAY MUCHOS GRUPOS QUE CAMBIAN DE TUTOR/A.</a:t>
            </a:r>
          </a:p>
        </p:txBody>
      </p:sp>
    </p:spTree>
    <p:extLst>
      <p:ext uri="{BB962C8B-B14F-4D97-AF65-F5344CB8AC3E}">
        <p14:creationId xmlns:p14="http://schemas.microsoft.com/office/powerpoint/2010/main" val="3564193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538" y="328612"/>
            <a:ext cx="5715000" cy="5715000"/>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528638" y="1100138"/>
            <a:ext cx="5886450" cy="4832092"/>
          </a:xfrm>
          <a:prstGeom prst="rect">
            <a:avLst/>
          </a:prstGeom>
          <a:noFill/>
        </p:spPr>
        <p:txBody>
          <a:bodyPr wrap="square" rtlCol="0">
            <a:spAutoFit/>
          </a:bodyPr>
          <a:lstStyle/>
          <a:p>
            <a:r>
              <a:rPr lang="es-ES" sz="4400" dirty="0">
                <a:latin typeface="Calibri" panose="020F0502020204030204" pitchFamily="34" charset="0"/>
                <a:cs typeface="Calibri" panose="020F0502020204030204" pitchFamily="34" charset="0"/>
              </a:rPr>
              <a:t>PARA FACILITAR EL ACCESO, LOS ALUMNOS PASARAN MANTENIENDO LA DISTANCIAS DE SEGURIDAD EN LA FRANJA DE </a:t>
            </a:r>
            <a:r>
              <a:rPr lang="es-ES" sz="4400" dirty="0">
                <a:highlight>
                  <a:srgbClr val="0000FF"/>
                </a:highlight>
                <a:latin typeface="Calibri" panose="020F0502020204030204" pitchFamily="34" charset="0"/>
                <a:cs typeface="Calibri" panose="020F0502020204030204" pitchFamily="34" charset="0"/>
              </a:rPr>
              <a:t>08:50 Y 09:00</a:t>
            </a:r>
          </a:p>
        </p:txBody>
      </p:sp>
    </p:spTree>
    <p:extLst>
      <p:ext uri="{BB962C8B-B14F-4D97-AF65-F5344CB8AC3E}">
        <p14:creationId xmlns:p14="http://schemas.microsoft.com/office/powerpoint/2010/main" val="3742915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5715000" cy="5715000"/>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4586288" y="1522958"/>
            <a:ext cx="7015162" cy="4154984"/>
          </a:xfrm>
          <a:prstGeom prst="rect">
            <a:avLst/>
          </a:prstGeom>
          <a:noFill/>
        </p:spPr>
        <p:txBody>
          <a:bodyPr wrap="square" rtlCol="0">
            <a:spAutoFit/>
          </a:bodyPr>
          <a:lstStyle/>
          <a:p>
            <a:pPr algn="ctr"/>
            <a:r>
              <a:rPr lang="es-ES" sz="4400" dirty="0">
                <a:latin typeface="Calibri" panose="020F0502020204030204" pitchFamily="34" charset="0"/>
                <a:cs typeface="Calibri" panose="020F0502020204030204" pitchFamily="34" charset="0"/>
              </a:rPr>
              <a:t>EL PROFESOR ESTARÁ EN EL AULA Y HABRÁ OTROS PROFESORES EN EL PATIO Y EN LOS PASILLOS PARA AYUDAR Y CONTROLAR LOS MOVIMIENTOS A LAS CLASES.</a:t>
            </a:r>
          </a:p>
        </p:txBody>
      </p:sp>
    </p:spTree>
    <p:extLst>
      <p:ext uri="{BB962C8B-B14F-4D97-AF65-F5344CB8AC3E}">
        <p14:creationId xmlns:p14="http://schemas.microsoft.com/office/powerpoint/2010/main" val="3522426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5715000" cy="5715000"/>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4586288" y="1522958"/>
            <a:ext cx="7015162" cy="2123658"/>
          </a:xfrm>
          <a:prstGeom prst="rect">
            <a:avLst/>
          </a:prstGeom>
          <a:noFill/>
        </p:spPr>
        <p:txBody>
          <a:bodyPr wrap="square" rtlCol="0">
            <a:spAutoFit/>
          </a:bodyPr>
          <a:lstStyle/>
          <a:p>
            <a:pPr algn="ctr"/>
            <a:r>
              <a:rPr lang="es-ES" sz="4400" dirty="0">
                <a:latin typeface="Calibri" panose="020F0502020204030204" pitchFamily="34" charset="0"/>
                <a:cs typeface="Calibri" panose="020F0502020204030204" pitchFamily="34" charset="0"/>
              </a:rPr>
              <a:t>DEBES ACCEDER A TU CLASE SIN ENTRETENERTE EN NINGÚN OTRO ESPACIO.</a:t>
            </a:r>
          </a:p>
        </p:txBody>
      </p:sp>
    </p:spTree>
    <p:extLst>
      <p:ext uri="{BB962C8B-B14F-4D97-AF65-F5344CB8AC3E}">
        <p14:creationId xmlns:p14="http://schemas.microsoft.com/office/powerpoint/2010/main" val="3489010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5715000" cy="5715000"/>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4586288" y="1522958"/>
            <a:ext cx="7015162" cy="2800767"/>
          </a:xfrm>
          <a:prstGeom prst="rect">
            <a:avLst/>
          </a:prstGeom>
          <a:noFill/>
        </p:spPr>
        <p:txBody>
          <a:bodyPr wrap="square" rtlCol="0">
            <a:spAutoFit/>
          </a:bodyPr>
          <a:lstStyle/>
          <a:p>
            <a:pPr algn="ctr"/>
            <a:r>
              <a:rPr lang="es-ES" sz="4400" dirty="0">
                <a:latin typeface="Calibri" panose="020F0502020204030204" pitchFamily="34" charset="0"/>
                <a:cs typeface="Calibri" panose="020F0502020204030204" pitchFamily="34" charset="0"/>
              </a:rPr>
              <a:t>EN EL SUELO DE LOS PASILLOS, VERÁS FLECHAS QUE TE INDICARÁN POR DÓNDE CIRCULAR.</a:t>
            </a:r>
          </a:p>
        </p:txBody>
      </p:sp>
    </p:spTree>
    <p:extLst>
      <p:ext uri="{BB962C8B-B14F-4D97-AF65-F5344CB8AC3E}">
        <p14:creationId xmlns:p14="http://schemas.microsoft.com/office/powerpoint/2010/main" val="232525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68FDEA-B2BD-4E50-A882-732EC8FA2463}"/>
              </a:ext>
            </a:extLst>
          </p:cNvPr>
          <p:cNvSpPr>
            <a:spLocks noGrp="1"/>
          </p:cNvSpPr>
          <p:nvPr>
            <p:ph type="title"/>
          </p:nvPr>
        </p:nvSpPr>
        <p:spPr/>
        <p:txBody>
          <a:bodyPr/>
          <a:lstStyle/>
          <a:p>
            <a:endParaRPr lang="es-ES" dirty="0"/>
          </a:p>
        </p:txBody>
      </p:sp>
      <p:sp>
        <p:nvSpPr>
          <p:cNvPr id="3" name="Flecha: hacia abajo 2">
            <a:extLst>
              <a:ext uri="{FF2B5EF4-FFF2-40B4-BE49-F238E27FC236}">
                <a16:creationId xmlns:a16="http://schemas.microsoft.com/office/drawing/2014/main" id="{D9F5306E-F3B7-4B6A-BD63-4A37B3CCA07B}"/>
              </a:ext>
            </a:extLst>
          </p:cNvPr>
          <p:cNvSpPr/>
          <p:nvPr/>
        </p:nvSpPr>
        <p:spPr>
          <a:xfrm>
            <a:off x="2900362" y="1943099"/>
            <a:ext cx="1414463" cy="267176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Flecha: hacia abajo 3">
            <a:extLst>
              <a:ext uri="{FF2B5EF4-FFF2-40B4-BE49-F238E27FC236}">
                <a16:creationId xmlns:a16="http://schemas.microsoft.com/office/drawing/2014/main" id="{68C3DA92-F9B0-4214-9D0F-F57AF459B42F}"/>
              </a:ext>
            </a:extLst>
          </p:cNvPr>
          <p:cNvSpPr/>
          <p:nvPr/>
        </p:nvSpPr>
        <p:spPr>
          <a:xfrm rot="10800000">
            <a:off x="5943602" y="1943099"/>
            <a:ext cx="1747838" cy="26717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5" name="CuadroTexto 4">
            <a:extLst>
              <a:ext uri="{FF2B5EF4-FFF2-40B4-BE49-F238E27FC236}">
                <a16:creationId xmlns:a16="http://schemas.microsoft.com/office/drawing/2014/main" id="{E086F228-7C90-4E11-B947-533EC1E63DEB}"/>
              </a:ext>
            </a:extLst>
          </p:cNvPr>
          <p:cNvSpPr txBox="1"/>
          <p:nvPr/>
        </p:nvSpPr>
        <p:spPr>
          <a:xfrm>
            <a:off x="3086099" y="5486400"/>
            <a:ext cx="2185987" cy="369332"/>
          </a:xfrm>
          <a:prstGeom prst="rect">
            <a:avLst/>
          </a:prstGeom>
          <a:noFill/>
        </p:spPr>
        <p:txBody>
          <a:bodyPr wrap="square" rtlCol="0">
            <a:spAutoFit/>
          </a:bodyPr>
          <a:lstStyle/>
          <a:p>
            <a:r>
              <a:rPr lang="es-ES" dirty="0"/>
              <a:t>ENTRADA</a:t>
            </a:r>
          </a:p>
        </p:txBody>
      </p:sp>
      <p:sp>
        <p:nvSpPr>
          <p:cNvPr id="6" name="CuadroTexto 5">
            <a:extLst>
              <a:ext uri="{FF2B5EF4-FFF2-40B4-BE49-F238E27FC236}">
                <a16:creationId xmlns:a16="http://schemas.microsoft.com/office/drawing/2014/main" id="{C4669E09-6E68-4112-88FF-52091DD159C8}"/>
              </a:ext>
            </a:extLst>
          </p:cNvPr>
          <p:cNvSpPr txBox="1"/>
          <p:nvPr/>
        </p:nvSpPr>
        <p:spPr>
          <a:xfrm>
            <a:off x="6243638" y="5486400"/>
            <a:ext cx="2000250" cy="369332"/>
          </a:xfrm>
          <a:prstGeom prst="rect">
            <a:avLst/>
          </a:prstGeom>
          <a:noFill/>
        </p:spPr>
        <p:txBody>
          <a:bodyPr wrap="square" rtlCol="0">
            <a:spAutoFit/>
          </a:bodyPr>
          <a:lstStyle/>
          <a:p>
            <a:r>
              <a:rPr lang="es-ES" dirty="0"/>
              <a:t>SALIDA</a:t>
            </a:r>
          </a:p>
        </p:txBody>
      </p:sp>
    </p:spTree>
    <p:extLst>
      <p:ext uri="{BB962C8B-B14F-4D97-AF65-F5344CB8AC3E}">
        <p14:creationId xmlns:p14="http://schemas.microsoft.com/office/powerpoint/2010/main" val="326111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C9C34F-D80D-493F-9385-168AA10140DD}"/>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E54147F9-C634-43CE-B1FB-DA33B76795B4}"/>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id="{88975D4C-D5A6-4533-BB38-46B1A276B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687" y="409245"/>
            <a:ext cx="9572625" cy="5457825"/>
          </a:xfrm>
          <a:prstGeom prst="rect">
            <a:avLst/>
          </a:prstGeom>
        </p:spPr>
      </p:pic>
      <p:sp>
        <p:nvSpPr>
          <p:cNvPr id="6" name="CuadroTexto 5">
            <a:extLst>
              <a:ext uri="{FF2B5EF4-FFF2-40B4-BE49-F238E27FC236}">
                <a16:creationId xmlns:a16="http://schemas.microsoft.com/office/drawing/2014/main" id="{DC123EC2-793B-4AFB-B0AE-52B0C2E9E965}"/>
              </a:ext>
            </a:extLst>
          </p:cNvPr>
          <p:cNvSpPr txBox="1"/>
          <p:nvPr/>
        </p:nvSpPr>
        <p:spPr>
          <a:xfrm>
            <a:off x="9501188" y="5732244"/>
            <a:ext cx="2119312" cy="707886"/>
          </a:xfrm>
          <a:prstGeom prst="rect">
            <a:avLst/>
          </a:prstGeom>
          <a:noFill/>
        </p:spPr>
        <p:txBody>
          <a:bodyPr wrap="square" rtlCol="0">
            <a:spAutoFit/>
          </a:bodyPr>
          <a:lstStyle/>
          <a:p>
            <a:r>
              <a:rPr lang="es-ES" sz="2000" dirty="0">
                <a:latin typeface="Algerian" panose="04020705040A02060702" pitchFamily="82" charset="0"/>
              </a:rPr>
              <a:t>CEIP ILARCURIS</a:t>
            </a:r>
          </a:p>
          <a:p>
            <a:r>
              <a:rPr lang="es-ES" sz="2000" dirty="0">
                <a:latin typeface="Algerian" panose="04020705040A02060702" pitchFamily="82" charset="0"/>
              </a:rPr>
              <a:t>2020-21</a:t>
            </a:r>
          </a:p>
        </p:txBody>
      </p:sp>
      <p:sp>
        <p:nvSpPr>
          <p:cNvPr id="4" name="CuadroTexto 3">
            <a:extLst>
              <a:ext uri="{FF2B5EF4-FFF2-40B4-BE49-F238E27FC236}">
                <a16:creationId xmlns:a16="http://schemas.microsoft.com/office/drawing/2014/main" id="{18C10430-FEB1-4B36-8F4E-036B21C0EB6E}"/>
              </a:ext>
            </a:extLst>
          </p:cNvPr>
          <p:cNvSpPr txBox="1"/>
          <p:nvPr/>
        </p:nvSpPr>
        <p:spPr>
          <a:xfrm>
            <a:off x="1309687" y="4572000"/>
            <a:ext cx="9572625" cy="523220"/>
          </a:xfrm>
          <a:prstGeom prst="rect">
            <a:avLst/>
          </a:prstGeom>
          <a:noFill/>
        </p:spPr>
        <p:txBody>
          <a:bodyPr wrap="square" rtlCol="0">
            <a:spAutoFit/>
          </a:bodyPr>
          <a:lstStyle/>
          <a:p>
            <a:r>
              <a:rPr lang="es-ES" sz="2800" dirty="0">
                <a:highlight>
                  <a:srgbClr val="FFFF00"/>
                </a:highlight>
                <a:latin typeface="Algerian" panose="04020705040A02060702" pitchFamily="82" charset="0"/>
              </a:rPr>
              <a:t>PROTOCOLO INICIO CURSO ESCOLAR 2021-22 COVID-19</a:t>
            </a:r>
          </a:p>
        </p:txBody>
      </p:sp>
    </p:spTree>
    <p:extLst>
      <p:ext uri="{BB962C8B-B14F-4D97-AF65-F5344CB8AC3E}">
        <p14:creationId xmlns:p14="http://schemas.microsoft.com/office/powerpoint/2010/main" val="3072440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538" y="328612"/>
            <a:ext cx="5715000" cy="5715000"/>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528638" y="1100138"/>
            <a:ext cx="5886450" cy="5632311"/>
          </a:xfrm>
          <a:prstGeom prst="rect">
            <a:avLst/>
          </a:prstGeom>
          <a:noFill/>
        </p:spPr>
        <p:txBody>
          <a:bodyPr wrap="square" rtlCol="0">
            <a:spAutoFit/>
          </a:bodyPr>
          <a:lstStyle/>
          <a:p>
            <a:r>
              <a:rPr lang="es-ES" sz="4000" dirty="0">
                <a:latin typeface="Calibri" panose="020F0502020204030204" pitchFamily="34" charset="0"/>
                <a:cs typeface="Calibri" panose="020F0502020204030204" pitchFamily="34" charset="0"/>
              </a:rPr>
              <a:t>PARA LA SALIDA, LOS ALUMNOS SALDRÁN MANTENIENDO LA DISTANCIAS DE SEGURIDAD EN LA FRANJA DE </a:t>
            </a:r>
            <a:r>
              <a:rPr lang="es-ES" sz="4000" dirty="0">
                <a:highlight>
                  <a:srgbClr val="0000FF"/>
                </a:highlight>
                <a:latin typeface="Calibri" panose="020F0502020204030204" pitchFamily="34" charset="0"/>
                <a:cs typeface="Calibri" panose="020F0502020204030204" pitchFamily="34" charset="0"/>
              </a:rPr>
              <a:t>13:50 Y 14:00.</a:t>
            </a:r>
          </a:p>
          <a:p>
            <a:r>
              <a:rPr lang="es-ES" sz="4000" dirty="0">
                <a:latin typeface="Calibri" panose="020F0502020204030204" pitchFamily="34" charset="0"/>
                <a:cs typeface="Calibri" panose="020F0502020204030204" pitchFamily="34" charset="0"/>
              </a:rPr>
              <a:t>EN LAS REUNIONES SE DIRÁ VUESTRO HORARIO DE SALIDA</a:t>
            </a:r>
          </a:p>
        </p:txBody>
      </p:sp>
    </p:spTree>
    <p:extLst>
      <p:ext uri="{BB962C8B-B14F-4D97-AF65-F5344CB8AC3E}">
        <p14:creationId xmlns:p14="http://schemas.microsoft.com/office/powerpoint/2010/main" val="3378658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538" y="371475"/>
            <a:ext cx="5715000" cy="5715000"/>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528638" y="1100138"/>
            <a:ext cx="5886450" cy="2800767"/>
          </a:xfrm>
          <a:prstGeom prst="rect">
            <a:avLst/>
          </a:prstGeom>
          <a:noFill/>
        </p:spPr>
        <p:txBody>
          <a:bodyPr wrap="square" rtlCol="0">
            <a:spAutoFit/>
          </a:bodyPr>
          <a:lstStyle/>
          <a:p>
            <a:r>
              <a:rPr lang="es-ES" sz="4400" dirty="0">
                <a:latin typeface="Calibri" panose="020F0502020204030204" pitchFamily="34" charset="0"/>
                <a:cs typeface="Calibri" panose="020F0502020204030204" pitchFamily="34" charset="0"/>
              </a:rPr>
              <a:t>PRONTO VERÁS QUE HEMOS CAMBIADO ALGUNAS COSAS EN LAS CLASES.</a:t>
            </a:r>
          </a:p>
        </p:txBody>
      </p:sp>
    </p:spTree>
    <p:extLst>
      <p:ext uri="{BB962C8B-B14F-4D97-AF65-F5344CB8AC3E}">
        <p14:creationId xmlns:p14="http://schemas.microsoft.com/office/powerpoint/2010/main" val="3206527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538" y="371475"/>
            <a:ext cx="5715000" cy="5715000"/>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528638" y="1100138"/>
            <a:ext cx="5886450" cy="2800767"/>
          </a:xfrm>
          <a:prstGeom prst="rect">
            <a:avLst/>
          </a:prstGeom>
          <a:noFill/>
        </p:spPr>
        <p:txBody>
          <a:bodyPr wrap="square" rtlCol="0">
            <a:spAutoFit/>
          </a:bodyPr>
          <a:lstStyle/>
          <a:p>
            <a:r>
              <a:rPr lang="es-ES" sz="4400" dirty="0">
                <a:latin typeface="Calibri" panose="020F0502020204030204" pitchFamily="34" charset="0"/>
                <a:cs typeface="Calibri" panose="020F0502020204030204" pitchFamily="34" charset="0"/>
              </a:rPr>
              <a:t>AL ENTRAR AL AULA, UTILIZA EL HIDROGEL PARA LAVARTE LAS MANOS.</a:t>
            </a:r>
          </a:p>
        </p:txBody>
      </p:sp>
    </p:spTree>
    <p:extLst>
      <p:ext uri="{BB962C8B-B14F-4D97-AF65-F5344CB8AC3E}">
        <p14:creationId xmlns:p14="http://schemas.microsoft.com/office/powerpoint/2010/main" val="2160239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5715000" cy="5715000"/>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4586288" y="1580108"/>
            <a:ext cx="7015162" cy="4832092"/>
          </a:xfrm>
          <a:prstGeom prst="rect">
            <a:avLst/>
          </a:prstGeom>
          <a:noFill/>
        </p:spPr>
        <p:txBody>
          <a:bodyPr wrap="square" rtlCol="0">
            <a:spAutoFit/>
          </a:bodyPr>
          <a:lstStyle/>
          <a:p>
            <a:pPr algn="ctr"/>
            <a:r>
              <a:rPr lang="es-ES" sz="4400" dirty="0">
                <a:latin typeface="Calibri" panose="020F0502020204030204" pitchFamily="34" charset="0"/>
                <a:cs typeface="Calibri" panose="020F0502020204030204" pitchFamily="34" charset="0"/>
              </a:rPr>
              <a:t>DENTRO DEL AULA, NO ES NECESARIO MANTENER DISTANCIA DE SEGURIDAD, SE TE ASIGNARÁ UNA MESA Y NO DEBES DE CAMBIAR DE SITIO, EXCEPTO QUE EL TUTOR/A TE LO INDIQUE.</a:t>
            </a:r>
          </a:p>
        </p:txBody>
      </p:sp>
      <p:sp>
        <p:nvSpPr>
          <p:cNvPr id="2" name="CuadroTexto 1">
            <a:extLst>
              <a:ext uri="{FF2B5EF4-FFF2-40B4-BE49-F238E27FC236}">
                <a16:creationId xmlns:a16="http://schemas.microsoft.com/office/drawing/2014/main" id="{A94CB8BD-B17E-4CFC-A7D5-99D98C28CDDC}"/>
              </a:ext>
            </a:extLst>
          </p:cNvPr>
          <p:cNvSpPr txBox="1"/>
          <p:nvPr/>
        </p:nvSpPr>
        <p:spPr>
          <a:xfrm>
            <a:off x="4457700" y="900113"/>
            <a:ext cx="6615113" cy="830997"/>
          </a:xfrm>
          <a:prstGeom prst="rect">
            <a:avLst/>
          </a:prstGeom>
          <a:noFill/>
        </p:spPr>
        <p:txBody>
          <a:bodyPr wrap="square" rtlCol="0">
            <a:spAutoFit/>
          </a:bodyPr>
          <a:lstStyle/>
          <a:p>
            <a:pPr algn="ctr"/>
            <a:r>
              <a:rPr lang="es-ES" sz="2400" dirty="0">
                <a:highlight>
                  <a:srgbClr val="0000FF"/>
                </a:highlight>
              </a:rPr>
              <a:t>GRUPO ESTABLE DE CONVIVENCIA. INFANTIL  Y HASTA 4º DE PRIMARIA</a:t>
            </a:r>
          </a:p>
        </p:txBody>
      </p:sp>
      <p:pic>
        <p:nvPicPr>
          <p:cNvPr id="6" name="Imagen 5">
            <a:extLst>
              <a:ext uri="{FF2B5EF4-FFF2-40B4-BE49-F238E27FC236}">
                <a16:creationId xmlns:a16="http://schemas.microsoft.com/office/drawing/2014/main" id="{21F6FC44-8D64-451C-9B0A-98CC1DAB8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5247"/>
            <a:ext cx="1897997" cy="1632277"/>
          </a:xfrm>
          <a:prstGeom prst="rect">
            <a:avLst/>
          </a:prstGeom>
        </p:spPr>
      </p:pic>
    </p:spTree>
    <p:extLst>
      <p:ext uri="{BB962C8B-B14F-4D97-AF65-F5344CB8AC3E}">
        <p14:creationId xmlns:p14="http://schemas.microsoft.com/office/powerpoint/2010/main" val="2413763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5715000" cy="5715000"/>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4586288" y="1580108"/>
            <a:ext cx="7015162" cy="5509200"/>
          </a:xfrm>
          <a:prstGeom prst="rect">
            <a:avLst/>
          </a:prstGeom>
          <a:noFill/>
        </p:spPr>
        <p:txBody>
          <a:bodyPr wrap="square" rtlCol="0">
            <a:spAutoFit/>
          </a:bodyPr>
          <a:lstStyle/>
          <a:p>
            <a:pPr algn="ctr"/>
            <a:r>
              <a:rPr lang="es-ES" sz="4400" dirty="0">
                <a:latin typeface="Calibri" panose="020F0502020204030204" pitchFamily="34" charset="0"/>
                <a:cs typeface="Calibri" panose="020F0502020204030204" pitchFamily="34" charset="0"/>
              </a:rPr>
              <a:t>DENTRO DEL AULA, LAS MESAS SE ENCUENTRAN SEPARADAS 1,5 MTS ENTRE ELLAS, SE TE ASIGNARÁ UNA MESA Y NO DEBES DE CAMBIAR DE SITIO, EXCEPTO QUE EL TUTOR/A TE LO INDIQUE.</a:t>
            </a:r>
          </a:p>
        </p:txBody>
      </p:sp>
      <p:sp>
        <p:nvSpPr>
          <p:cNvPr id="2" name="CuadroTexto 1">
            <a:extLst>
              <a:ext uri="{FF2B5EF4-FFF2-40B4-BE49-F238E27FC236}">
                <a16:creationId xmlns:a16="http://schemas.microsoft.com/office/drawing/2014/main" id="{7298C7F3-2D24-4911-979D-18B092584562}"/>
              </a:ext>
            </a:extLst>
          </p:cNvPr>
          <p:cNvSpPr txBox="1"/>
          <p:nvPr/>
        </p:nvSpPr>
        <p:spPr>
          <a:xfrm>
            <a:off x="5514975" y="592634"/>
            <a:ext cx="6086475" cy="523220"/>
          </a:xfrm>
          <a:prstGeom prst="rect">
            <a:avLst/>
          </a:prstGeom>
          <a:noFill/>
        </p:spPr>
        <p:txBody>
          <a:bodyPr wrap="square" rtlCol="0">
            <a:spAutoFit/>
          </a:bodyPr>
          <a:lstStyle/>
          <a:p>
            <a:r>
              <a:rPr lang="es-ES" sz="2800" dirty="0">
                <a:highlight>
                  <a:srgbClr val="0000FF"/>
                </a:highlight>
              </a:rPr>
              <a:t> 5º Y 6º DE PRIMARIA</a:t>
            </a:r>
          </a:p>
        </p:txBody>
      </p:sp>
    </p:spTree>
    <p:extLst>
      <p:ext uri="{BB962C8B-B14F-4D97-AF65-F5344CB8AC3E}">
        <p14:creationId xmlns:p14="http://schemas.microsoft.com/office/powerpoint/2010/main" val="3767388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4086225" cy="4086225"/>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3357563" y="1180058"/>
            <a:ext cx="8172450" cy="5201424"/>
          </a:xfrm>
          <a:prstGeom prst="rect">
            <a:avLst/>
          </a:prstGeom>
          <a:noFill/>
        </p:spPr>
        <p:txBody>
          <a:bodyPr wrap="square" rtlCol="0">
            <a:spAutoFit/>
          </a:bodyPr>
          <a:lstStyle/>
          <a:p>
            <a:pPr algn="ctr"/>
            <a:r>
              <a:rPr lang="es-ES" sz="4400" dirty="0">
                <a:latin typeface="Calibri" panose="020F0502020204030204" pitchFamily="34" charset="0"/>
                <a:cs typeface="Calibri" panose="020F0502020204030204" pitchFamily="34" charset="0"/>
              </a:rPr>
              <a:t>NORMAS DE CLASE:</a:t>
            </a:r>
          </a:p>
          <a:p>
            <a:pPr marL="571500" indent="-571500">
              <a:buFont typeface="Arial" panose="020B0604020202020204" pitchFamily="34" charset="0"/>
              <a:buChar char="•"/>
            </a:pPr>
            <a:r>
              <a:rPr lang="es-ES" sz="3600" dirty="0">
                <a:latin typeface="Calibri" panose="020F0502020204030204" pitchFamily="34" charset="0"/>
                <a:cs typeface="Calibri" panose="020F0502020204030204" pitchFamily="34" charset="0"/>
              </a:rPr>
              <a:t>TOMA DE TEMPERATURA.</a:t>
            </a:r>
          </a:p>
          <a:p>
            <a:pPr marL="571500" indent="-571500">
              <a:buFont typeface="Arial" panose="020B0604020202020204" pitchFamily="34" charset="0"/>
              <a:buChar char="•"/>
            </a:pPr>
            <a:r>
              <a:rPr lang="es-ES" sz="3600" dirty="0">
                <a:latin typeface="Calibri" panose="020F0502020204030204" pitchFamily="34" charset="0"/>
                <a:cs typeface="Calibri" panose="020F0502020204030204" pitchFamily="34" charset="0"/>
              </a:rPr>
              <a:t>USA SIEMPRE LA MASCARILLA EXCEPTO LOS ALUMNOS DE INFANTIL.</a:t>
            </a:r>
          </a:p>
          <a:p>
            <a:pPr marL="571500" indent="-571500">
              <a:buFont typeface="Arial" panose="020B0604020202020204" pitchFamily="34" charset="0"/>
              <a:buChar char="•"/>
            </a:pPr>
            <a:r>
              <a:rPr lang="es-ES" sz="3600" dirty="0">
                <a:latin typeface="Calibri" panose="020F0502020204030204" pitchFamily="34" charset="0"/>
                <a:cs typeface="Calibri" panose="020F0502020204030204" pitchFamily="34" charset="0"/>
              </a:rPr>
              <a:t>RESPETA LA COLOCACIÓN DE LAS MESAS.</a:t>
            </a:r>
          </a:p>
          <a:p>
            <a:pPr marL="571500" indent="-571500">
              <a:buFont typeface="Arial" panose="020B0604020202020204" pitchFamily="34" charset="0"/>
              <a:buChar char="•"/>
            </a:pPr>
            <a:r>
              <a:rPr lang="es-ES" sz="3600" dirty="0">
                <a:latin typeface="Calibri" panose="020F0502020204030204" pitchFamily="34" charset="0"/>
                <a:cs typeface="Calibri" panose="020F0502020204030204" pitchFamily="34" charset="0"/>
              </a:rPr>
              <a:t>NO TE MUEVAS DEL SITIO ASIGNADO.</a:t>
            </a:r>
          </a:p>
          <a:p>
            <a:pPr marL="571500" indent="-571500">
              <a:buFont typeface="Arial" panose="020B0604020202020204" pitchFamily="34" charset="0"/>
              <a:buChar char="•"/>
            </a:pPr>
            <a:r>
              <a:rPr lang="es-ES" sz="3600" dirty="0">
                <a:latin typeface="Calibri" panose="020F0502020204030204" pitchFamily="34" charset="0"/>
                <a:cs typeface="Calibri" panose="020F0502020204030204" pitchFamily="34" charset="0"/>
              </a:rPr>
              <a:t>LEVANTARSE O IR AL BAÑO SIEMPRE CON PERMISO.</a:t>
            </a:r>
          </a:p>
        </p:txBody>
      </p:sp>
    </p:spTree>
    <p:extLst>
      <p:ext uri="{BB962C8B-B14F-4D97-AF65-F5344CB8AC3E}">
        <p14:creationId xmlns:p14="http://schemas.microsoft.com/office/powerpoint/2010/main" val="426710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4086225" cy="4086225"/>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3371850" y="1580108"/>
            <a:ext cx="8172450" cy="2985433"/>
          </a:xfrm>
          <a:prstGeom prst="rect">
            <a:avLst/>
          </a:prstGeom>
          <a:noFill/>
        </p:spPr>
        <p:txBody>
          <a:bodyPr wrap="square" rtlCol="0">
            <a:spAutoFit/>
          </a:bodyPr>
          <a:lstStyle/>
          <a:p>
            <a:pPr algn="ctr"/>
            <a:r>
              <a:rPr lang="es-ES" sz="4400" dirty="0">
                <a:latin typeface="Calibri" panose="020F0502020204030204" pitchFamily="34" charset="0"/>
                <a:cs typeface="Calibri" panose="020F0502020204030204" pitchFamily="34" charset="0"/>
              </a:rPr>
              <a:t>DURANTE EL RECREO:</a:t>
            </a:r>
          </a:p>
          <a:p>
            <a:pPr marL="571500" indent="-571500">
              <a:buFont typeface="Arial" panose="020B0604020202020204" pitchFamily="34" charset="0"/>
              <a:buChar char="•"/>
            </a:pPr>
            <a:r>
              <a:rPr lang="es-ES" sz="3600" dirty="0">
                <a:latin typeface="Calibri" panose="020F0502020204030204" pitchFamily="34" charset="0"/>
                <a:cs typeface="Calibri" panose="020F0502020204030204" pitchFamily="34" charset="0"/>
              </a:rPr>
              <a:t>TENDREMOS RECREOS POR NIVELES.</a:t>
            </a:r>
          </a:p>
          <a:p>
            <a:pPr marL="571500" indent="-571500">
              <a:buFont typeface="Arial" panose="020B0604020202020204" pitchFamily="34" charset="0"/>
              <a:buChar char="•"/>
            </a:pPr>
            <a:r>
              <a:rPr lang="es-ES" sz="3600" dirty="0">
                <a:latin typeface="Calibri" panose="020F0502020204030204" pitchFamily="34" charset="0"/>
                <a:cs typeface="Calibri" panose="020F0502020204030204" pitchFamily="34" charset="0"/>
              </a:rPr>
              <a:t>GUARDAR DISTANCIA DE SEGURIDAD.</a:t>
            </a:r>
          </a:p>
          <a:p>
            <a:pPr marL="571500" indent="-571500">
              <a:buFont typeface="Arial" panose="020B0604020202020204" pitchFamily="34" charset="0"/>
              <a:buChar char="•"/>
            </a:pPr>
            <a:r>
              <a:rPr lang="es-ES" sz="3600" dirty="0">
                <a:latin typeface="Calibri" panose="020F0502020204030204" pitchFamily="34" charset="0"/>
                <a:cs typeface="Calibri" panose="020F0502020204030204" pitchFamily="34" charset="0"/>
              </a:rPr>
              <a:t>ENTRAR Y SALIR ORDENADAMENTE, EN FILAS CON DISTANCIA DE SEGURIDAD.</a:t>
            </a:r>
          </a:p>
        </p:txBody>
      </p:sp>
      <p:sp>
        <p:nvSpPr>
          <p:cNvPr id="2" name="CuadroTexto 1">
            <a:extLst>
              <a:ext uri="{FF2B5EF4-FFF2-40B4-BE49-F238E27FC236}">
                <a16:creationId xmlns:a16="http://schemas.microsoft.com/office/drawing/2014/main" id="{74F4D72E-BE56-4749-A137-5D0D5C21B77C}"/>
              </a:ext>
            </a:extLst>
          </p:cNvPr>
          <p:cNvSpPr txBox="1"/>
          <p:nvPr/>
        </p:nvSpPr>
        <p:spPr>
          <a:xfrm>
            <a:off x="3900488" y="571500"/>
            <a:ext cx="7643812" cy="1077218"/>
          </a:xfrm>
          <a:prstGeom prst="rect">
            <a:avLst/>
          </a:prstGeom>
          <a:noFill/>
        </p:spPr>
        <p:txBody>
          <a:bodyPr wrap="square" rtlCol="0">
            <a:spAutoFit/>
          </a:bodyPr>
          <a:lstStyle/>
          <a:p>
            <a:pPr algn="ctr"/>
            <a:r>
              <a:rPr lang="es-ES" sz="3200" dirty="0">
                <a:highlight>
                  <a:srgbClr val="0000FF"/>
                </a:highlight>
              </a:rPr>
              <a:t>COMPARTIREMOS ESPACIO DE RECREO CON LOS GRUPOS DE NIVEL EN ESCENARIO 1 Y 2</a:t>
            </a:r>
          </a:p>
        </p:txBody>
      </p:sp>
      <p:pic>
        <p:nvPicPr>
          <p:cNvPr id="6" name="Imagen 5">
            <a:extLst>
              <a:ext uri="{FF2B5EF4-FFF2-40B4-BE49-F238E27FC236}">
                <a16:creationId xmlns:a16="http://schemas.microsoft.com/office/drawing/2014/main" id="{52B5C1A6-50B8-42BF-A8FE-3B4EBB31C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7580" y="4863002"/>
            <a:ext cx="1897997" cy="1632277"/>
          </a:xfrm>
          <a:prstGeom prst="rect">
            <a:avLst/>
          </a:prstGeom>
        </p:spPr>
      </p:pic>
    </p:spTree>
    <p:extLst>
      <p:ext uri="{BB962C8B-B14F-4D97-AF65-F5344CB8AC3E}">
        <p14:creationId xmlns:p14="http://schemas.microsoft.com/office/powerpoint/2010/main" val="292959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4086225" cy="4086225"/>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3371850" y="1580108"/>
            <a:ext cx="8172450" cy="3539430"/>
          </a:xfrm>
          <a:prstGeom prst="rect">
            <a:avLst/>
          </a:prstGeom>
          <a:noFill/>
        </p:spPr>
        <p:txBody>
          <a:bodyPr wrap="square" rtlCol="0">
            <a:spAutoFit/>
          </a:bodyPr>
          <a:lstStyle/>
          <a:p>
            <a:pPr algn="ctr"/>
            <a:r>
              <a:rPr lang="es-ES" sz="4400" dirty="0">
                <a:latin typeface="Calibri" panose="020F0502020204030204" pitchFamily="34" charset="0"/>
                <a:cs typeface="Calibri" panose="020F0502020204030204" pitchFamily="34" charset="0"/>
              </a:rPr>
              <a:t>DURANTE LA MAÑANA:</a:t>
            </a:r>
          </a:p>
          <a:p>
            <a:pPr marL="571500" indent="-571500">
              <a:buFont typeface="Arial" panose="020B0604020202020204" pitchFamily="34" charset="0"/>
              <a:buChar char="•"/>
            </a:pPr>
            <a:r>
              <a:rPr lang="es-ES" sz="3600" dirty="0">
                <a:latin typeface="Calibri" panose="020F0502020204030204" pitchFamily="34" charset="0"/>
                <a:cs typeface="Calibri" panose="020F0502020204030204" pitchFamily="34" charset="0"/>
              </a:rPr>
              <a:t>VENTILAR EL AULA ENTRE CLASES.</a:t>
            </a:r>
          </a:p>
          <a:p>
            <a:pPr marL="571500" indent="-571500">
              <a:buFont typeface="Arial" panose="020B0604020202020204" pitchFamily="34" charset="0"/>
              <a:buChar char="•"/>
            </a:pPr>
            <a:r>
              <a:rPr lang="es-ES" sz="3600" dirty="0">
                <a:latin typeface="Calibri" panose="020F0502020204030204" pitchFamily="34" charset="0"/>
                <a:cs typeface="Calibri" panose="020F0502020204030204" pitchFamily="34" charset="0"/>
              </a:rPr>
              <a:t>VELAR POR EL CUMPLIMIENTOS DE LAS NORMAS DE HIGIENE Y SALUD</a:t>
            </a:r>
          </a:p>
          <a:p>
            <a:pPr marL="571500" indent="-571500">
              <a:buFont typeface="Arial" panose="020B0604020202020204" pitchFamily="34" charset="0"/>
              <a:buChar char="•"/>
            </a:pPr>
            <a:r>
              <a:rPr lang="es-ES" sz="3600" dirty="0">
                <a:latin typeface="Calibri" panose="020F0502020204030204" pitchFamily="34" charset="0"/>
                <a:cs typeface="Calibri" panose="020F0502020204030204" pitchFamily="34" charset="0"/>
              </a:rPr>
              <a:t>EVITAR SIEMPRE ENFRENTAMIENTOS CON LOS COMPAÑEROS.</a:t>
            </a:r>
          </a:p>
        </p:txBody>
      </p:sp>
    </p:spTree>
    <p:extLst>
      <p:ext uri="{BB962C8B-B14F-4D97-AF65-F5344CB8AC3E}">
        <p14:creationId xmlns:p14="http://schemas.microsoft.com/office/powerpoint/2010/main" val="191860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538" y="371475"/>
            <a:ext cx="5715000" cy="5715000"/>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528638" y="1100138"/>
            <a:ext cx="5886450" cy="4154984"/>
          </a:xfrm>
          <a:prstGeom prst="rect">
            <a:avLst/>
          </a:prstGeom>
          <a:noFill/>
        </p:spPr>
        <p:txBody>
          <a:bodyPr wrap="square" rtlCol="0">
            <a:spAutoFit/>
          </a:bodyPr>
          <a:lstStyle/>
          <a:p>
            <a:r>
              <a:rPr lang="es-ES" sz="4400" dirty="0">
                <a:latin typeface="Calibri" panose="020F0502020204030204" pitchFamily="34" charset="0"/>
                <a:cs typeface="Calibri" panose="020F0502020204030204" pitchFamily="34" charset="0"/>
              </a:rPr>
              <a:t>RECUERDA QUE SI RESPETAS LAS NORMAS ES POR TU PROPIA SEGURIDAD Y DE TODO EL PERSONAL DEL CENTRO.</a:t>
            </a:r>
          </a:p>
        </p:txBody>
      </p:sp>
    </p:spTree>
    <p:extLst>
      <p:ext uri="{BB962C8B-B14F-4D97-AF65-F5344CB8AC3E}">
        <p14:creationId xmlns:p14="http://schemas.microsoft.com/office/powerpoint/2010/main" val="241730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5715000" cy="5715000"/>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4586288" y="1580108"/>
            <a:ext cx="7015162" cy="1446550"/>
          </a:xfrm>
          <a:prstGeom prst="rect">
            <a:avLst/>
          </a:prstGeom>
          <a:noFill/>
        </p:spPr>
        <p:txBody>
          <a:bodyPr wrap="square" rtlCol="0">
            <a:spAutoFit/>
          </a:bodyPr>
          <a:lstStyle/>
          <a:p>
            <a:pPr algn="ctr"/>
            <a:r>
              <a:rPr lang="es-ES" sz="4400" dirty="0">
                <a:latin typeface="Calibri" panose="020F0502020204030204" pitchFamily="34" charset="0"/>
                <a:cs typeface="Calibri" panose="020F0502020204030204" pitchFamily="34" charset="0"/>
              </a:rPr>
              <a:t>NORMAS DE PREVENCIÓN E HIGIENE.</a:t>
            </a:r>
          </a:p>
        </p:txBody>
      </p:sp>
    </p:spTree>
    <p:extLst>
      <p:ext uri="{BB962C8B-B14F-4D97-AF65-F5344CB8AC3E}">
        <p14:creationId xmlns:p14="http://schemas.microsoft.com/office/powerpoint/2010/main" val="1926018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A5DF81-2D87-4F43-8472-4B106C3336E0}"/>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403A0A82-518B-4A1B-9FC9-1A40B6D02C80}"/>
              </a:ext>
            </a:extLst>
          </p:cNvPr>
          <p:cNvSpPr>
            <a:spLocks noGrp="1"/>
          </p:cNvSpPr>
          <p:nvPr>
            <p:ph idx="1"/>
          </p:nvPr>
        </p:nvSpPr>
        <p:spPr/>
        <p:txBody>
          <a:bodyPr>
            <a:normAutofit/>
          </a:bodyPr>
          <a:lstStyle/>
          <a:p>
            <a:pPr marL="0" indent="0" algn="ctr">
              <a:buNone/>
            </a:pPr>
            <a:r>
              <a:rPr lang="es-ES" sz="6600" dirty="0">
                <a:latin typeface="Algerian" panose="04020705040A02060702" pitchFamily="82" charset="0"/>
              </a:rPr>
              <a:t>LA VUELTA A CLASE </a:t>
            </a:r>
          </a:p>
          <a:p>
            <a:pPr marL="0" indent="0" algn="ctr">
              <a:buNone/>
            </a:pPr>
            <a:r>
              <a:rPr lang="es-ES" sz="6600" dirty="0">
                <a:latin typeface="Algerian" panose="04020705040A02060702" pitchFamily="82" charset="0"/>
              </a:rPr>
              <a:t>EN NUESTRO CENTRO</a:t>
            </a:r>
          </a:p>
        </p:txBody>
      </p:sp>
    </p:spTree>
    <p:extLst>
      <p:ext uri="{BB962C8B-B14F-4D97-AF65-F5344CB8AC3E}">
        <p14:creationId xmlns:p14="http://schemas.microsoft.com/office/powerpoint/2010/main" val="1971853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999508-B1BE-4061-B7F0-BD5C80CA9E1C}"/>
              </a:ext>
            </a:extLst>
          </p:cNvPr>
          <p:cNvSpPr>
            <a:spLocks noGrp="1"/>
          </p:cNvSpPr>
          <p:nvPr>
            <p:ph type="title"/>
          </p:nvPr>
        </p:nvSpPr>
        <p:spPr/>
        <p:txBody>
          <a:bodyPr>
            <a:normAutofit fontScale="90000"/>
          </a:bodyPr>
          <a:lstStyle/>
          <a:p>
            <a:r>
              <a:rPr lang="es-ES" dirty="0"/>
              <a:t>1. USA SIEMPRE LA MASCARILLA EN LOS DESPLAZAMIENTOS DEL CENTRO. EXCEPTO EDUCACIÓN INFANTIL</a:t>
            </a:r>
          </a:p>
        </p:txBody>
      </p:sp>
      <p:pic>
        <p:nvPicPr>
          <p:cNvPr id="5" name="Marcador de contenido 4">
            <a:extLst>
              <a:ext uri="{FF2B5EF4-FFF2-40B4-BE49-F238E27FC236}">
                <a16:creationId xmlns:a16="http://schemas.microsoft.com/office/drawing/2014/main" id="{4E8EA29D-4933-4341-8134-F4241DFEE2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0125" y="1825625"/>
            <a:ext cx="9186863" cy="4351338"/>
          </a:xfrm>
        </p:spPr>
      </p:pic>
      <p:sp>
        <p:nvSpPr>
          <p:cNvPr id="6" name="CuadroTexto 5">
            <a:extLst>
              <a:ext uri="{FF2B5EF4-FFF2-40B4-BE49-F238E27FC236}">
                <a16:creationId xmlns:a16="http://schemas.microsoft.com/office/drawing/2014/main" id="{8DD53964-845E-4EC3-96EA-31FC82B188C9}"/>
              </a:ext>
            </a:extLst>
          </p:cNvPr>
          <p:cNvSpPr txBox="1"/>
          <p:nvPr/>
        </p:nvSpPr>
        <p:spPr>
          <a:xfrm>
            <a:off x="3957638" y="6188075"/>
            <a:ext cx="7958138" cy="369332"/>
          </a:xfrm>
          <a:prstGeom prst="rect">
            <a:avLst/>
          </a:prstGeom>
          <a:noFill/>
        </p:spPr>
        <p:txBody>
          <a:bodyPr wrap="square" rtlCol="0">
            <a:spAutoFit/>
          </a:bodyPr>
          <a:lstStyle/>
          <a:p>
            <a:r>
              <a:rPr lang="es-ES" dirty="0"/>
              <a:t>DEBE CUBRIR NARIZ Y BOCA…</a:t>
            </a:r>
          </a:p>
        </p:txBody>
      </p:sp>
    </p:spTree>
    <p:extLst>
      <p:ext uri="{BB962C8B-B14F-4D97-AF65-F5344CB8AC3E}">
        <p14:creationId xmlns:p14="http://schemas.microsoft.com/office/powerpoint/2010/main" val="31856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999508-B1BE-4061-B7F0-BD5C80CA9E1C}"/>
              </a:ext>
            </a:extLst>
          </p:cNvPr>
          <p:cNvSpPr>
            <a:spLocks noGrp="1"/>
          </p:cNvSpPr>
          <p:nvPr>
            <p:ph type="title"/>
          </p:nvPr>
        </p:nvSpPr>
        <p:spPr/>
        <p:txBody>
          <a:bodyPr/>
          <a:lstStyle/>
          <a:p>
            <a:r>
              <a:rPr lang="es-ES" dirty="0"/>
              <a:t>2. LÁVATE LAS MANOS CON FRECUENCIA. USA EL HIDROGEL DE MANERA CONTROLADA.</a:t>
            </a:r>
          </a:p>
        </p:txBody>
      </p:sp>
      <p:pic>
        <p:nvPicPr>
          <p:cNvPr id="12" name="Marcador de contenido 11">
            <a:extLst>
              <a:ext uri="{FF2B5EF4-FFF2-40B4-BE49-F238E27FC236}">
                <a16:creationId xmlns:a16="http://schemas.microsoft.com/office/drawing/2014/main" id="{01A85592-955E-46CB-A37D-07C59410D3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4662" y="1825625"/>
            <a:ext cx="8702676" cy="4351338"/>
          </a:xfrm>
        </p:spPr>
      </p:pic>
    </p:spTree>
    <p:extLst>
      <p:ext uri="{BB962C8B-B14F-4D97-AF65-F5344CB8AC3E}">
        <p14:creationId xmlns:p14="http://schemas.microsoft.com/office/powerpoint/2010/main" val="1087466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62E6E-2420-4182-A127-281187EA95F2}"/>
              </a:ext>
            </a:extLst>
          </p:cNvPr>
          <p:cNvSpPr>
            <a:spLocks noGrp="1"/>
          </p:cNvSpPr>
          <p:nvPr>
            <p:ph type="title"/>
          </p:nvPr>
        </p:nvSpPr>
        <p:spPr/>
        <p:txBody>
          <a:bodyPr/>
          <a:lstStyle/>
          <a:p>
            <a:r>
              <a:rPr lang="es-ES" dirty="0"/>
              <a:t>3. EVITA DENTRO DE LO POSIBLE, TOCARTE CARA, OJOS Y BOCA.</a:t>
            </a:r>
          </a:p>
        </p:txBody>
      </p:sp>
      <p:sp>
        <p:nvSpPr>
          <p:cNvPr id="3" name="Marcador de contenido 2">
            <a:extLst>
              <a:ext uri="{FF2B5EF4-FFF2-40B4-BE49-F238E27FC236}">
                <a16:creationId xmlns:a16="http://schemas.microsoft.com/office/drawing/2014/main" id="{D3E3E701-7751-400A-AF7D-58FBC51A7B34}"/>
              </a:ext>
            </a:extLst>
          </p:cNvPr>
          <p:cNvSpPr>
            <a:spLocks noGrp="1"/>
          </p:cNvSpPr>
          <p:nvPr>
            <p:ph idx="1"/>
          </p:nvPr>
        </p:nvSpPr>
        <p:spPr>
          <a:xfrm>
            <a:off x="838200" y="1825625"/>
            <a:ext cx="10515600" cy="3732213"/>
          </a:xfrm>
        </p:spPr>
        <p:txBody>
          <a:bodyPr>
            <a:normAutofit/>
          </a:bodyPr>
          <a:lstStyle/>
          <a:p>
            <a:pPr marL="0" indent="0">
              <a:buNone/>
            </a:pPr>
            <a:endParaRPr lang="es-ES" sz="4400" dirty="0"/>
          </a:p>
          <a:p>
            <a:pPr marL="0" indent="0">
              <a:buNone/>
            </a:pPr>
            <a:endParaRPr lang="es-ES" sz="4400" dirty="0"/>
          </a:p>
          <a:p>
            <a:pPr marL="0" indent="0">
              <a:buNone/>
            </a:pPr>
            <a:endParaRPr lang="es-ES" sz="4400" dirty="0"/>
          </a:p>
          <a:p>
            <a:pPr marL="0" indent="0">
              <a:buNone/>
            </a:pPr>
            <a:r>
              <a:rPr lang="es-ES" sz="4400" dirty="0"/>
              <a:t>4. USA PAÑUELOS DESECHABLES Y TÍRALOS A LA PAPELERA. SE USA Y NO SE GUARDA.</a:t>
            </a:r>
          </a:p>
        </p:txBody>
      </p:sp>
    </p:spTree>
    <p:extLst>
      <p:ext uri="{BB962C8B-B14F-4D97-AF65-F5344CB8AC3E}">
        <p14:creationId xmlns:p14="http://schemas.microsoft.com/office/powerpoint/2010/main" val="2541308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CE6864-C8E1-45AF-B496-1107E0FA1060}"/>
              </a:ext>
            </a:extLst>
          </p:cNvPr>
          <p:cNvSpPr>
            <a:spLocks noGrp="1"/>
          </p:cNvSpPr>
          <p:nvPr>
            <p:ph type="title"/>
          </p:nvPr>
        </p:nvSpPr>
        <p:spPr/>
        <p:txBody>
          <a:bodyPr/>
          <a:lstStyle/>
          <a:p>
            <a:r>
              <a:rPr lang="es-ES" dirty="0"/>
              <a:t>5. AL TOSER O ESTORNUDAR, DEBES CUBRIR LA BOCA CON EL CODO.</a:t>
            </a:r>
          </a:p>
        </p:txBody>
      </p:sp>
      <p:pic>
        <p:nvPicPr>
          <p:cNvPr id="5" name="Marcador de contenido 4">
            <a:extLst>
              <a:ext uri="{FF2B5EF4-FFF2-40B4-BE49-F238E27FC236}">
                <a16:creationId xmlns:a16="http://schemas.microsoft.com/office/drawing/2014/main" id="{F272BD5B-67D7-4FC7-8C79-15333A1F36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700" y="1690689"/>
            <a:ext cx="9758363" cy="5167312"/>
          </a:xfrm>
        </p:spPr>
      </p:pic>
    </p:spTree>
    <p:extLst>
      <p:ext uri="{BB962C8B-B14F-4D97-AF65-F5344CB8AC3E}">
        <p14:creationId xmlns:p14="http://schemas.microsoft.com/office/powerpoint/2010/main" val="2329784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CE6864-C8E1-45AF-B496-1107E0FA1060}"/>
              </a:ext>
            </a:extLst>
          </p:cNvPr>
          <p:cNvSpPr>
            <a:spLocks noGrp="1"/>
          </p:cNvSpPr>
          <p:nvPr>
            <p:ph type="title"/>
          </p:nvPr>
        </p:nvSpPr>
        <p:spPr/>
        <p:txBody>
          <a:bodyPr/>
          <a:lstStyle/>
          <a:p>
            <a:r>
              <a:rPr lang="es-ES" dirty="0"/>
              <a:t>6. EVITA COMPARTIR OBJETOS, Y SI LO HACES, DESINFÉCTALOS SEGUIDAMENTE.</a:t>
            </a:r>
          </a:p>
        </p:txBody>
      </p:sp>
      <p:pic>
        <p:nvPicPr>
          <p:cNvPr id="7" name="Marcador de contenido 6">
            <a:extLst>
              <a:ext uri="{FF2B5EF4-FFF2-40B4-BE49-F238E27FC236}">
                <a16:creationId xmlns:a16="http://schemas.microsoft.com/office/drawing/2014/main" id="{369BD895-2B0E-482F-A0B6-011DCDB3DA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8788" y="1825625"/>
            <a:ext cx="7268104" cy="4351338"/>
          </a:xfrm>
        </p:spPr>
      </p:pic>
    </p:spTree>
    <p:extLst>
      <p:ext uri="{BB962C8B-B14F-4D97-AF65-F5344CB8AC3E}">
        <p14:creationId xmlns:p14="http://schemas.microsoft.com/office/powerpoint/2010/main" val="3875285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F03602-6E61-4726-A8F3-C1D3C6F3A9DB}"/>
              </a:ext>
            </a:extLst>
          </p:cNvPr>
          <p:cNvSpPr>
            <a:spLocks noGrp="1"/>
          </p:cNvSpPr>
          <p:nvPr>
            <p:ph type="title"/>
          </p:nvPr>
        </p:nvSpPr>
        <p:spPr/>
        <p:txBody>
          <a:bodyPr>
            <a:normAutofit fontScale="90000"/>
          </a:bodyPr>
          <a:lstStyle/>
          <a:p>
            <a:r>
              <a:rPr lang="es-ES" dirty="0"/>
              <a:t>TODAS ESTAS NORMAS LAS TRABAJAREMOS EN CLASE HASTA QUE FORMEN PARTE DE NUESTRAS RUTINAS…</a:t>
            </a:r>
          </a:p>
        </p:txBody>
      </p:sp>
      <p:sp>
        <p:nvSpPr>
          <p:cNvPr id="3" name="Marcador de texto 2">
            <a:extLst>
              <a:ext uri="{FF2B5EF4-FFF2-40B4-BE49-F238E27FC236}">
                <a16:creationId xmlns:a16="http://schemas.microsoft.com/office/drawing/2014/main" id="{A729A78C-8EDC-4A45-A457-DDC14037CF72}"/>
              </a:ext>
            </a:extLst>
          </p:cNvPr>
          <p:cNvSpPr>
            <a:spLocks noGrp="1"/>
          </p:cNvSpPr>
          <p:nvPr>
            <p:ph type="body" idx="1"/>
          </p:nvPr>
        </p:nvSpPr>
        <p:spPr/>
        <p:txBody>
          <a:bodyPr/>
          <a:lstStyle/>
          <a:p>
            <a:endParaRPr lang="es-ES"/>
          </a:p>
        </p:txBody>
      </p:sp>
    </p:spTree>
    <p:extLst>
      <p:ext uri="{BB962C8B-B14F-4D97-AF65-F5344CB8AC3E}">
        <p14:creationId xmlns:p14="http://schemas.microsoft.com/office/powerpoint/2010/main" val="1254973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4086225" cy="4086225"/>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3371850" y="1580108"/>
            <a:ext cx="8172450" cy="2985433"/>
          </a:xfrm>
          <a:prstGeom prst="rect">
            <a:avLst/>
          </a:prstGeom>
          <a:noFill/>
        </p:spPr>
        <p:txBody>
          <a:bodyPr wrap="square" rtlCol="0">
            <a:spAutoFit/>
          </a:bodyPr>
          <a:lstStyle/>
          <a:p>
            <a:pPr algn="ctr"/>
            <a:r>
              <a:rPr lang="es-ES" sz="4400" dirty="0">
                <a:latin typeface="Calibri" panose="020F0502020204030204" pitchFamily="34" charset="0"/>
                <a:cs typeface="Calibri" panose="020F0502020204030204" pitchFamily="34" charset="0"/>
              </a:rPr>
              <a:t>PRIMER DÍA DE CLASE.</a:t>
            </a:r>
          </a:p>
          <a:p>
            <a:pPr marL="571500" indent="-571500">
              <a:buFont typeface="Arial" panose="020B0604020202020204" pitchFamily="34" charset="0"/>
              <a:buChar char="•"/>
            </a:pPr>
            <a:r>
              <a:rPr lang="es-ES" sz="3600" dirty="0">
                <a:latin typeface="Calibri" panose="020F0502020204030204" pitchFamily="34" charset="0"/>
                <a:cs typeface="Calibri" panose="020F0502020204030204" pitchFamily="34" charset="0"/>
              </a:rPr>
              <a:t>EL TUTOR O TUTORA OS INDICARÁ CÓMO LLEGAR A CLASE, REVISARÁ LAS NORMAS QUE HEMOS VISTO Y RESOLVERÁ TODAS VUESTRAS DUDAS.</a:t>
            </a:r>
          </a:p>
        </p:txBody>
      </p:sp>
    </p:spTree>
    <p:extLst>
      <p:ext uri="{BB962C8B-B14F-4D97-AF65-F5344CB8AC3E}">
        <p14:creationId xmlns:p14="http://schemas.microsoft.com/office/powerpoint/2010/main" val="49043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4086225" cy="4086225"/>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3256967" y="571500"/>
            <a:ext cx="8172450" cy="5632311"/>
          </a:xfrm>
          <a:prstGeom prst="rect">
            <a:avLst/>
          </a:prstGeom>
          <a:noFill/>
        </p:spPr>
        <p:txBody>
          <a:bodyPr wrap="square" rtlCol="0">
            <a:spAutoFit/>
          </a:bodyPr>
          <a:lstStyle/>
          <a:p>
            <a:pPr algn="ctr"/>
            <a:r>
              <a:rPr lang="es-ES" sz="4400" dirty="0">
                <a:latin typeface="Calibri" panose="020F0502020204030204" pitchFamily="34" charset="0"/>
                <a:cs typeface="Calibri" panose="020F0502020204030204" pitchFamily="34" charset="0"/>
              </a:rPr>
              <a:t>¿QUÉ LLEVAR EN LA MOCHILA?</a:t>
            </a:r>
          </a:p>
          <a:p>
            <a:pPr algn="ctr"/>
            <a:endParaRPr lang="es-ES" sz="4400" dirty="0">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s-ES" sz="3400" dirty="0">
                <a:latin typeface="Calibri" panose="020F0502020204030204" pitchFamily="34" charset="0"/>
                <a:cs typeface="Calibri" panose="020F0502020204030204" pitchFamily="34" charset="0"/>
              </a:rPr>
              <a:t>Llevaremos bolsa de tela o mochila pequeña sin ruedas con nuestro nombre visible y dentro:</a:t>
            </a:r>
          </a:p>
          <a:p>
            <a:pPr marL="1028700" lvl="1" indent="-571500">
              <a:buFont typeface="Arial" panose="020B0604020202020204" pitchFamily="34" charset="0"/>
              <a:buChar char="•"/>
            </a:pPr>
            <a:r>
              <a:rPr lang="es-ES" sz="3400" dirty="0">
                <a:latin typeface="Calibri" panose="020F0502020204030204" pitchFamily="34" charset="0"/>
                <a:cs typeface="Calibri" panose="020F0502020204030204" pitchFamily="34" charset="0"/>
              </a:rPr>
              <a:t>Botella de agua para uso exclusivo.</a:t>
            </a:r>
          </a:p>
          <a:p>
            <a:pPr marL="1028700" lvl="1" indent="-571500">
              <a:buFont typeface="Arial" panose="020B0604020202020204" pitchFamily="34" charset="0"/>
              <a:buChar char="•"/>
            </a:pPr>
            <a:r>
              <a:rPr lang="es-ES" sz="3400" dirty="0">
                <a:latin typeface="Calibri" panose="020F0502020204030204" pitchFamily="34" charset="0"/>
                <a:cs typeface="Calibri" panose="020F0502020204030204" pitchFamily="34" charset="0"/>
              </a:rPr>
              <a:t>Desayuno que os informaremos en la primera reunión del calendario semanal.</a:t>
            </a:r>
          </a:p>
          <a:p>
            <a:pPr marL="1028700" lvl="1" indent="-571500">
              <a:buFont typeface="Arial" panose="020B0604020202020204" pitchFamily="34" charset="0"/>
              <a:buChar char="•"/>
            </a:pPr>
            <a:endParaRPr lang="es-ES" sz="3400" dirty="0">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0501CAE7-4D66-4E6B-B264-A4D2A6D7CF4F}"/>
              </a:ext>
            </a:extLst>
          </p:cNvPr>
          <p:cNvSpPr txBox="1"/>
          <p:nvPr/>
        </p:nvSpPr>
        <p:spPr>
          <a:xfrm>
            <a:off x="3704253" y="5708293"/>
            <a:ext cx="4259717" cy="769441"/>
          </a:xfrm>
          <a:prstGeom prst="rect">
            <a:avLst/>
          </a:prstGeom>
          <a:noFill/>
        </p:spPr>
        <p:txBody>
          <a:bodyPr wrap="square" rtlCol="0">
            <a:spAutoFit/>
          </a:bodyPr>
          <a:lstStyle/>
          <a:p>
            <a:r>
              <a:rPr lang="es-ES" sz="4400" dirty="0">
                <a:highlight>
                  <a:srgbClr val="FFFF00"/>
                </a:highlight>
                <a:latin typeface="Arial Black" panose="020B0A04020102020204" pitchFamily="34" charset="0"/>
              </a:rPr>
              <a:t>INFANTIL</a:t>
            </a:r>
          </a:p>
        </p:txBody>
      </p:sp>
    </p:spTree>
    <p:extLst>
      <p:ext uri="{BB962C8B-B14F-4D97-AF65-F5344CB8AC3E}">
        <p14:creationId xmlns:p14="http://schemas.microsoft.com/office/powerpoint/2010/main" val="360691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4086225" cy="4086225"/>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3228975" y="722858"/>
            <a:ext cx="8172450" cy="5478423"/>
          </a:xfrm>
          <a:prstGeom prst="rect">
            <a:avLst/>
          </a:prstGeom>
          <a:noFill/>
        </p:spPr>
        <p:txBody>
          <a:bodyPr wrap="square" rtlCol="0">
            <a:spAutoFit/>
          </a:bodyPr>
          <a:lstStyle/>
          <a:p>
            <a:pPr algn="ctr"/>
            <a:r>
              <a:rPr lang="es-ES" sz="4400" dirty="0">
                <a:latin typeface="Calibri" panose="020F0502020204030204" pitchFamily="34" charset="0"/>
                <a:cs typeface="Calibri" panose="020F0502020204030204" pitchFamily="34" charset="0"/>
              </a:rPr>
              <a:t>¿QUÉ LLEVAR EN LA MOCHILA?</a:t>
            </a:r>
          </a:p>
          <a:p>
            <a:pPr marL="571500" indent="-571500">
              <a:buFont typeface="Arial" panose="020B0604020202020204" pitchFamily="34" charset="0"/>
              <a:buChar char="•"/>
            </a:pPr>
            <a:r>
              <a:rPr lang="es-ES" sz="3400" dirty="0">
                <a:latin typeface="Calibri" panose="020F0502020204030204" pitchFamily="34" charset="0"/>
                <a:cs typeface="Calibri" panose="020F0502020204030204" pitchFamily="34" charset="0"/>
              </a:rPr>
              <a:t>Debes llevar además del material escolar, un pequeño kit de higiene:</a:t>
            </a:r>
          </a:p>
          <a:p>
            <a:pPr marL="1028700" lvl="1" indent="-571500">
              <a:buFont typeface="Arial" panose="020B0604020202020204" pitchFamily="34" charset="0"/>
              <a:buChar char="•"/>
            </a:pPr>
            <a:r>
              <a:rPr lang="es-ES" sz="3400" dirty="0">
                <a:latin typeface="Calibri" panose="020F0502020204030204" pitchFamily="34" charset="0"/>
                <a:cs typeface="Calibri" panose="020F0502020204030204" pitchFamily="34" charset="0"/>
              </a:rPr>
              <a:t>Botella de agua para uso exclusivo.</a:t>
            </a:r>
          </a:p>
          <a:p>
            <a:pPr marL="1028700" lvl="1" indent="-571500">
              <a:buFont typeface="Arial" panose="020B0604020202020204" pitchFamily="34" charset="0"/>
              <a:buChar char="•"/>
            </a:pPr>
            <a:r>
              <a:rPr lang="es-ES" sz="3400" dirty="0">
                <a:latin typeface="Calibri" panose="020F0502020204030204" pitchFamily="34" charset="0"/>
                <a:cs typeface="Calibri" panose="020F0502020204030204" pitchFamily="34" charset="0"/>
              </a:rPr>
              <a:t>Mascarilla de repuesto.</a:t>
            </a:r>
            <a:endParaRPr lang="es-ES" sz="3400" dirty="0">
              <a:highlight>
                <a:srgbClr val="FFFF00"/>
              </a:highlight>
              <a:latin typeface="Calibri" panose="020F0502020204030204" pitchFamily="34" charset="0"/>
              <a:cs typeface="Calibri" panose="020F0502020204030204" pitchFamily="34" charset="0"/>
            </a:endParaRPr>
          </a:p>
          <a:p>
            <a:pPr marL="1028700" lvl="1" indent="-571500">
              <a:buFont typeface="Arial" panose="020B0604020202020204" pitchFamily="34" charset="0"/>
              <a:buChar char="•"/>
            </a:pPr>
            <a:r>
              <a:rPr lang="es-ES" sz="3400" dirty="0">
                <a:latin typeface="Calibri" panose="020F0502020204030204" pitchFamily="34" charset="0"/>
                <a:cs typeface="Calibri" panose="020F0502020204030204" pitchFamily="34" charset="0"/>
              </a:rPr>
              <a:t>Bolsa para guardar mascarilla.</a:t>
            </a:r>
          </a:p>
          <a:p>
            <a:pPr marL="1028700" lvl="1" indent="-571500">
              <a:buFont typeface="Arial" panose="020B0604020202020204" pitchFamily="34" charset="0"/>
              <a:buChar char="•"/>
            </a:pPr>
            <a:r>
              <a:rPr lang="es-ES" sz="3400" dirty="0">
                <a:latin typeface="Calibri" panose="020F0502020204030204" pitchFamily="34" charset="0"/>
                <a:cs typeface="Calibri" panose="020F0502020204030204" pitchFamily="34" charset="0"/>
              </a:rPr>
              <a:t>Toalla pequeña para secarse las manos.</a:t>
            </a:r>
          </a:p>
          <a:p>
            <a:pPr marL="1028700" lvl="1" indent="-571500">
              <a:buFont typeface="Arial" panose="020B0604020202020204" pitchFamily="34" charset="0"/>
              <a:buChar char="•"/>
            </a:pPr>
            <a:r>
              <a:rPr lang="es-ES" sz="3400" dirty="0">
                <a:latin typeface="Calibri" panose="020F0502020204030204" pitchFamily="34" charset="0"/>
                <a:cs typeface="Calibri" panose="020F0502020204030204" pitchFamily="34" charset="0"/>
              </a:rPr>
              <a:t>Bote pequeño de hidrogel para uso personal.</a:t>
            </a:r>
          </a:p>
          <a:p>
            <a:pPr marL="1028700" lvl="1" indent="-571500">
              <a:buFont typeface="Arial" panose="020B0604020202020204" pitchFamily="34" charset="0"/>
              <a:buChar char="•"/>
            </a:pPr>
            <a:r>
              <a:rPr lang="es-ES" sz="3400" dirty="0">
                <a:latin typeface="Calibri" panose="020F0502020204030204" pitchFamily="34" charset="0"/>
                <a:cs typeface="Calibri" panose="020F0502020204030204" pitchFamily="34" charset="0"/>
              </a:rPr>
              <a:t>Paquete pequeño de kleenex.</a:t>
            </a:r>
          </a:p>
        </p:txBody>
      </p:sp>
      <p:sp>
        <p:nvSpPr>
          <p:cNvPr id="2" name="Elipse 1">
            <a:extLst>
              <a:ext uri="{FF2B5EF4-FFF2-40B4-BE49-F238E27FC236}">
                <a16:creationId xmlns:a16="http://schemas.microsoft.com/office/drawing/2014/main" id="{6EF6443D-E98B-462B-96FE-A781976BE5EF}"/>
              </a:ext>
            </a:extLst>
          </p:cNvPr>
          <p:cNvSpPr/>
          <p:nvPr/>
        </p:nvSpPr>
        <p:spPr>
          <a:xfrm>
            <a:off x="9329738" y="1800225"/>
            <a:ext cx="2228850" cy="814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KIT COVID-19</a:t>
            </a:r>
          </a:p>
        </p:txBody>
      </p:sp>
      <p:sp>
        <p:nvSpPr>
          <p:cNvPr id="4" name="CuadroTexto 3">
            <a:extLst>
              <a:ext uri="{FF2B5EF4-FFF2-40B4-BE49-F238E27FC236}">
                <a16:creationId xmlns:a16="http://schemas.microsoft.com/office/drawing/2014/main" id="{78300C43-2324-4C1E-B10A-E310157F54E8}"/>
              </a:ext>
            </a:extLst>
          </p:cNvPr>
          <p:cNvSpPr txBox="1"/>
          <p:nvPr/>
        </p:nvSpPr>
        <p:spPr>
          <a:xfrm>
            <a:off x="485775" y="5400675"/>
            <a:ext cx="2743200" cy="646331"/>
          </a:xfrm>
          <a:prstGeom prst="rect">
            <a:avLst/>
          </a:prstGeom>
          <a:noFill/>
        </p:spPr>
        <p:txBody>
          <a:bodyPr wrap="square" rtlCol="0">
            <a:spAutoFit/>
          </a:bodyPr>
          <a:lstStyle/>
          <a:p>
            <a:r>
              <a:rPr lang="es-ES" sz="3600" dirty="0">
                <a:highlight>
                  <a:srgbClr val="FFFF00"/>
                </a:highlight>
                <a:latin typeface="Arial Black" panose="020B0A04020102020204" pitchFamily="34" charset="0"/>
              </a:rPr>
              <a:t>PRIMARIA</a:t>
            </a:r>
          </a:p>
        </p:txBody>
      </p:sp>
    </p:spTree>
    <p:extLst>
      <p:ext uri="{BB962C8B-B14F-4D97-AF65-F5344CB8AC3E}">
        <p14:creationId xmlns:p14="http://schemas.microsoft.com/office/powerpoint/2010/main" val="149323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A5B90F-54CD-4A5D-AD51-1BBB0DFD131D}"/>
              </a:ext>
            </a:extLst>
          </p:cNvPr>
          <p:cNvSpPr>
            <a:spLocks noGrp="1"/>
          </p:cNvSpPr>
          <p:nvPr>
            <p:ph type="title"/>
          </p:nvPr>
        </p:nvSpPr>
        <p:spPr/>
        <p:txBody>
          <a:bodyPr/>
          <a:lstStyle/>
          <a:p>
            <a:r>
              <a:rPr lang="es-ES" dirty="0"/>
              <a:t>¡OTROS ASPECTOS MUY IMPORTANTES!</a:t>
            </a:r>
          </a:p>
        </p:txBody>
      </p:sp>
      <p:pic>
        <p:nvPicPr>
          <p:cNvPr id="5" name="Marcador de contenido 4">
            <a:extLst>
              <a:ext uri="{FF2B5EF4-FFF2-40B4-BE49-F238E27FC236}">
                <a16:creationId xmlns:a16="http://schemas.microsoft.com/office/drawing/2014/main" id="{785F8080-26DD-44E7-A511-332CA3DAC31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06508" y="1825625"/>
            <a:ext cx="6378983" cy="4351338"/>
          </a:xfrm>
        </p:spPr>
      </p:pic>
      <p:sp>
        <p:nvSpPr>
          <p:cNvPr id="6" name="CuadroTexto 5">
            <a:extLst>
              <a:ext uri="{FF2B5EF4-FFF2-40B4-BE49-F238E27FC236}">
                <a16:creationId xmlns:a16="http://schemas.microsoft.com/office/drawing/2014/main" id="{792E54C3-37C6-467D-9810-1EA333C6CFF1}"/>
              </a:ext>
            </a:extLst>
          </p:cNvPr>
          <p:cNvSpPr txBox="1"/>
          <p:nvPr/>
        </p:nvSpPr>
        <p:spPr>
          <a:xfrm>
            <a:off x="2906508" y="6176963"/>
            <a:ext cx="6378983" cy="230832"/>
          </a:xfrm>
          <a:prstGeom prst="rect">
            <a:avLst/>
          </a:prstGeom>
          <a:noFill/>
        </p:spPr>
        <p:txBody>
          <a:bodyPr wrap="square" rtlCol="0">
            <a:spAutoFit/>
          </a:bodyPr>
          <a:lstStyle/>
          <a:p>
            <a:r>
              <a:rPr lang="es-ES" sz="900">
                <a:hlinkClick r:id="rId3" tooltip="https://www.orientacionandujar.es/2013/11/06/derechos-del-nino-la-educacion-materiales-para-todas-las-etapas/educacion/"/>
              </a:rPr>
              <a:t>Esta foto</a:t>
            </a:r>
            <a:r>
              <a:rPr lang="es-ES" sz="900"/>
              <a:t> de Autor desconocido está bajo licencia </a:t>
            </a:r>
            <a:r>
              <a:rPr lang="es-ES" sz="900">
                <a:hlinkClick r:id="rId4" tooltip="https://creativecommons.org/licenses/by-nc-sa/3.0/"/>
              </a:rPr>
              <a:t>CC BY-SA-NC</a:t>
            </a:r>
            <a:endParaRPr lang="es-ES" sz="900"/>
          </a:p>
        </p:txBody>
      </p:sp>
    </p:spTree>
    <p:extLst>
      <p:ext uri="{BB962C8B-B14F-4D97-AF65-F5344CB8AC3E}">
        <p14:creationId xmlns:p14="http://schemas.microsoft.com/office/powerpoint/2010/main" val="1448742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538" y="371475"/>
            <a:ext cx="5715000" cy="5715000"/>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528638" y="1100138"/>
            <a:ext cx="5886450" cy="4154984"/>
          </a:xfrm>
          <a:prstGeom prst="rect">
            <a:avLst/>
          </a:prstGeom>
          <a:noFill/>
        </p:spPr>
        <p:txBody>
          <a:bodyPr wrap="square" rtlCol="0">
            <a:spAutoFit/>
          </a:bodyPr>
          <a:lstStyle/>
          <a:p>
            <a:r>
              <a:rPr lang="es-ES" sz="4400" dirty="0">
                <a:latin typeface="Calibri" panose="020F0502020204030204" pitchFamily="34" charset="0"/>
                <a:cs typeface="Calibri" panose="020F0502020204030204" pitchFamily="34" charset="0"/>
              </a:rPr>
              <a:t>QUEREMOS CONTAROS LAS NOVEDADES MÁS IMPORTANTES EN ESTE VIDEO, ASÍ SERÁ MÁS FÁCIL LA VUELTA A CLASE.</a:t>
            </a:r>
          </a:p>
        </p:txBody>
      </p:sp>
    </p:spTree>
    <p:extLst>
      <p:ext uri="{BB962C8B-B14F-4D97-AF65-F5344CB8AC3E}">
        <p14:creationId xmlns:p14="http://schemas.microsoft.com/office/powerpoint/2010/main" val="1460393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4086225" cy="4086225"/>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3371850" y="1580108"/>
            <a:ext cx="8172450" cy="4154984"/>
          </a:xfrm>
          <a:prstGeom prst="rect">
            <a:avLst/>
          </a:prstGeom>
          <a:noFill/>
        </p:spPr>
        <p:txBody>
          <a:bodyPr wrap="square" rtlCol="0">
            <a:spAutoFit/>
          </a:bodyPr>
          <a:lstStyle/>
          <a:p>
            <a:pPr algn="ctr"/>
            <a:r>
              <a:rPr lang="es-ES" sz="4400" dirty="0">
                <a:highlight>
                  <a:srgbClr val="FFFF00"/>
                </a:highlight>
                <a:latin typeface="Calibri" panose="020F0502020204030204" pitchFamily="34" charset="0"/>
                <a:cs typeface="Calibri" panose="020F0502020204030204" pitchFamily="34" charset="0"/>
              </a:rPr>
              <a:t>ESCENARIOS POSIBLES DE CLASE.</a:t>
            </a:r>
          </a:p>
          <a:p>
            <a:pPr marL="571500" indent="-571500">
              <a:buFont typeface="Arial" panose="020B0604020202020204" pitchFamily="34" charset="0"/>
              <a:buChar char="•"/>
            </a:pPr>
            <a:r>
              <a:rPr lang="es-ES" sz="4400" dirty="0">
                <a:latin typeface="Calibri" panose="020F0502020204030204" pitchFamily="34" charset="0"/>
                <a:cs typeface="Calibri" panose="020F0502020204030204" pitchFamily="34" charset="0"/>
              </a:rPr>
              <a:t>Escenarios 1 y 2: PRESENCIAL. Todos los </a:t>
            </a:r>
            <a:r>
              <a:rPr lang="es-ES" sz="4400" dirty="0" err="1">
                <a:latin typeface="Calibri" panose="020F0502020204030204" pitchFamily="34" charset="0"/>
                <a:cs typeface="Calibri" panose="020F0502020204030204" pitchFamily="34" charset="0"/>
              </a:rPr>
              <a:t>niñ@s</a:t>
            </a:r>
            <a:r>
              <a:rPr lang="es-ES" sz="4400" dirty="0">
                <a:latin typeface="Calibri" panose="020F0502020204030204" pitchFamily="34" charset="0"/>
                <a:cs typeface="Calibri" panose="020F0502020204030204" pitchFamily="34" charset="0"/>
              </a:rPr>
              <a:t> vamos a clase.</a:t>
            </a:r>
          </a:p>
          <a:p>
            <a:pPr marL="571500" indent="-571500">
              <a:buFont typeface="Arial" panose="020B0604020202020204" pitchFamily="34" charset="0"/>
              <a:buChar char="•"/>
            </a:pPr>
            <a:r>
              <a:rPr lang="es-ES" sz="4400" dirty="0">
                <a:latin typeface="Calibri" panose="020F0502020204030204" pitchFamily="34" charset="0"/>
                <a:cs typeface="Calibri" panose="020F0502020204030204" pitchFamily="34" charset="0"/>
              </a:rPr>
              <a:t>Escenario 3 y 4: </a:t>
            </a:r>
            <a:r>
              <a:rPr lang="es-ES" sz="4400" dirty="0" err="1">
                <a:latin typeface="Calibri" panose="020F0502020204030204" pitchFamily="34" charset="0"/>
                <a:cs typeface="Calibri" panose="020F0502020204030204" pitchFamily="34" charset="0"/>
              </a:rPr>
              <a:t>Semi-presencial</a:t>
            </a:r>
            <a:r>
              <a:rPr lang="es-ES" sz="4400" dirty="0">
                <a:latin typeface="Calibri" panose="020F0502020204030204" pitchFamily="34" charset="0"/>
                <a:cs typeface="Calibri" panose="020F0502020204030204" pitchFamily="34" charset="0"/>
              </a:rPr>
              <a:t> y no presencial . Será Sanidad quien lo determine.    </a:t>
            </a:r>
          </a:p>
        </p:txBody>
      </p:sp>
      <p:pic>
        <p:nvPicPr>
          <p:cNvPr id="4" name="Imagen 3">
            <a:extLst>
              <a:ext uri="{FF2B5EF4-FFF2-40B4-BE49-F238E27FC236}">
                <a16:creationId xmlns:a16="http://schemas.microsoft.com/office/drawing/2014/main" id="{71E3D713-0A11-436C-8634-C1E1E11C9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99" y="4853034"/>
            <a:ext cx="1897997" cy="1632277"/>
          </a:xfrm>
          <a:prstGeom prst="rect">
            <a:avLst/>
          </a:prstGeom>
        </p:spPr>
      </p:pic>
    </p:spTree>
    <p:extLst>
      <p:ext uri="{BB962C8B-B14F-4D97-AF65-F5344CB8AC3E}">
        <p14:creationId xmlns:p14="http://schemas.microsoft.com/office/powerpoint/2010/main" val="116254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3707537" cy="3707537"/>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3128962" y="165646"/>
            <a:ext cx="8172450" cy="1446550"/>
          </a:xfrm>
          <a:prstGeom prst="rect">
            <a:avLst/>
          </a:prstGeom>
          <a:noFill/>
        </p:spPr>
        <p:txBody>
          <a:bodyPr wrap="square" rtlCol="0">
            <a:spAutoFit/>
          </a:bodyPr>
          <a:lstStyle/>
          <a:p>
            <a:pPr algn="ctr"/>
            <a:r>
              <a:rPr lang="es-ES" sz="4400" dirty="0">
                <a:latin typeface="Calibri" panose="020F0502020204030204" pitchFamily="34" charset="0"/>
                <a:cs typeface="Calibri" panose="020F0502020204030204" pitchFamily="34" charset="0"/>
              </a:rPr>
              <a:t>GRUPOS ESTABLES DE CONVIVENCIA</a:t>
            </a:r>
          </a:p>
        </p:txBody>
      </p:sp>
      <p:sp>
        <p:nvSpPr>
          <p:cNvPr id="2" name="CuadroTexto 1">
            <a:extLst>
              <a:ext uri="{FF2B5EF4-FFF2-40B4-BE49-F238E27FC236}">
                <a16:creationId xmlns:a16="http://schemas.microsoft.com/office/drawing/2014/main" id="{BB090839-6DC2-4EB2-9A0D-57206CBF6E88}"/>
              </a:ext>
            </a:extLst>
          </p:cNvPr>
          <p:cNvSpPr txBox="1"/>
          <p:nvPr/>
        </p:nvSpPr>
        <p:spPr>
          <a:xfrm>
            <a:off x="3231472" y="1612196"/>
            <a:ext cx="8655728" cy="3970318"/>
          </a:xfrm>
          <a:prstGeom prst="rect">
            <a:avLst/>
          </a:prstGeom>
          <a:noFill/>
        </p:spPr>
        <p:txBody>
          <a:bodyPr wrap="square" rtlCol="0">
            <a:spAutoFit/>
          </a:bodyPr>
          <a:lstStyle/>
          <a:p>
            <a:r>
              <a:rPr lang="es-ES" sz="2800" b="0" i="0" dirty="0">
                <a:solidFill>
                  <a:srgbClr val="000000"/>
                </a:solidFill>
                <a:effectLst/>
                <a:latin typeface="arial" panose="020B0604020202020204" pitchFamily="34" charset="0"/>
              </a:rPr>
              <a:t>La Resolución de 31/08/2020 por la que se modifica la Resolución de 23/07/2020, por la que se dictan instrucciones sobre medidas educativas para el curso 2020/2021, establece que en los grupos de convivencia estable en las etapas de Educación Infantil y </a:t>
            </a:r>
            <a:r>
              <a:rPr lang="es-ES" sz="2800" dirty="0">
                <a:solidFill>
                  <a:srgbClr val="000000"/>
                </a:solidFill>
                <a:latin typeface="arial" panose="020B0604020202020204" pitchFamily="34" charset="0"/>
              </a:rPr>
              <a:t>hasta 4</a:t>
            </a:r>
            <a:r>
              <a:rPr lang="es-ES" sz="2800" b="0" i="0" dirty="0">
                <a:solidFill>
                  <a:srgbClr val="000000"/>
                </a:solidFill>
                <a:effectLst/>
                <a:latin typeface="arial" panose="020B0604020202020204" pitchFamily="34" charset="0"/>
              </a:rPr>
              <a:t>º de Educación Primaria </a:t>
            </a:r>
            <a:r>
              <a:rPr lang="es-ES" sz="2800" b="0" i="0" dirty="0">
                <a:solidFill>
                  <a:srgbClr val="000000"/>
                </a:solidFill>
                <a:effectLst/>
                <a:highlight>
                  <a:srgbClr val="FFFF00"/>
                </a:highlight>
                <a:latin typeface="arial" panose="020B0604020202020204" pitchFamily="34" charset="0"/>
              </a:rPr>
              <a:t>no se aplicaran criterios de limitación de distancias, por lo que </a:t>
            </a:r>
            <a:r>
              <a:rPr lang="es-ES" sz="2800" b="1" i="0" dirty="0">
                <a:solidFill>
                  <a:srgbClr val="000000"/>
                </a:solidFill>
                <a:effectLst/>
                <a:highlight>
                  <a:srgbClr val="FFFF00"/>
                </a:highlight>
                <a:latin typeface="arial" panose="020B0604020202020204" pitchFamily="34" charset="0"/>
              </a:rPr>
              <a:t>no es necesario</a:t>
            </a:r>
            <a:r>
              <a:rPr lang="es-ES" sz="2800" b="0" i="0" dirty="0">
                <a:solidFill>
                  <a:srgbClr val="000000"/>
                </a:solidFill>
                <a:effectLst/>
                <a:highlight>
                  <a:srgbClr val="FFFF00"/>
                </a:highlight>
                <a:latin typeface="arial" panose="020B0604020202020204" pitchFamily="34" charset="0"/>
              </a:rPr>
              <a:t> </a:t>
            </a:r>
            <a:r>
              <a:rPr lang="es-ES" sz="2800" b="1" i="0" dirty="0">
                <a:solidFill>
                  <a:srgbClr val="000000"/>
                </a:solidFill>
                <a:effectLst/>
                <a:highlight>
                  <a:srgbClr val="FFFF00"/>
                </a:highlight>
                <a:latin typeface="arial" panose="020B0604020202020204" pitchFamily="34" charset="0"/>
              </a:rPr>
              <a:t>modificar el mobiliario en estos grupos de convivencia estable.</a:t>
            </a:r>
            <a:endParaRPr lang="es-ES" sz="2800" dirty="0">
              <a:highlight>
                <a:srgbClr val="FFFF00"/>
              </a:highlight>
            </a:endParaRPr>
          </a:p>
        </p:txBody>
      </p:sp>
      <p:pic>
        <p:nvPicPr>
          <p:cNvPr id="6" name="Imagen 5">
            <a:extLst>
              <a:ext uri="{FF2B5EF4-FFF2-40B4-BE49-F238E27FC236}">
                <a16:creationId xmlns:a16="http://schemas.microsoft.com/office/drawing/2014/main" id="{6A5134D8-4CE6-429E-A28A-F993B4524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4944"/>
            <a:ext cx="1897997" cy="1632277"/>
          </a:xfrm>
          <a:prstGeom prst="rect">
            <a:avLst/>
          </a:prstGeom>
        </p:spPr>
      </p:pic>
    </p:spTree>
    <p:extLst>
      <p:ext uri="{BB962C8B-B14F-4D97-AF65-F5344CB8AC3E}">
        <p14:creationId xmlns:p14="http://schemas.microsoft.com/office/powerpoint/2010/main" val="263476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4086225" cy="4086225"/>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3271837" y="422821"/>
            <a:ext cx="8172450" cy="769441"/>
          </a:xfrm>
          <a:prstGeom prst="rect">
            <a:avLst/>
          </a:prstGeom>
          <a:noFill/>
        </p:spPr>
        <p:txBody>
          <a:bodyPr wrap="square" rtlCol="0">
            <a:spAutoFit/>
          </a:bodyPr>
          <a:lstStyle/>
          <a:p>
            <a:pPr algn="ctr"/>
            <a:r>
              <a:rPr lang="es-ES" sz="4400" dirty="0">
                <a:highlight>
                  <a:srgbClr val="FFFF00"/>
                </a:highlight>
                <a:latin typeface="Calibri" panose="020F0502020204030204" pitchFamily="34" charset="0"/>
                <a:cs typeface="Calibri" panose="020F0502020204030204" pitchFamily="34" charset="0"/>
              </a:rPr>
              <a:t>GESTIÓN DE CASOS EN EL CENTRO</a:t>
            </a:r>
          </a:p>
        </p:txBody>
      </p:sp>
      <p:sp>
        <p:nvSpPr>
          <p:cNvPr id="2" name="CuadroTexto 1">
            <a:extLst>
              <a:ext uri="{FF2B5EF4-FFF2-40B4-BE49-F238E27FC236}">
                <a16:creationId xmlns:a16="http://schemas.microsoft.com/office/drawing/2014/main" id="{CE1A320D-7B93-4FA1-9CFE-C413EEB94A48}"/>
              </a:ext>
            </a:extLst>
          </p:cNvPr>
          <p:cNvSpPr txBox="1"/>
          <p:nvPr/>
        </p:nvSpPr>
        <p:spPr>
          <a:xfrm>
            <a:off x="3943350" y="1671638"/>
            <a:ext cx="6929438" cy="5016758"/>
          </a:xfrm>
          <a:prstGeom prst="rect">
            <a:avLst/>
          </a:prstGeom>
          <a:noFill/>
        </p:spPr>
        <p:txBody>
          <a:bodyPr wrap="square" rtlCol="0">
            <a:spAutoFit/>
          </a:bodyPr>
          <a:lstStyle/>
          <a:p>
            <a:r>
              <a:rPr lang="es-ES" sz="4000" b="1" dirty="0">
                <a:latin typeface="Calibri" panose="020F0502020204030204" pitchFamily="34" charset="0"/>
                <a:cs typeface="Calibri" panose="020F0502020204030204" pitchFamily="34" charset="0"/>
              </a:rPr>
              <a:t>CASO SOSPECHOSO:</a:t>
            </a:r>
          </a:p>
          <a:p>
            <a:r>
              <a:rPr lang="es-ES" sz="4000" dirty="0">
                <a:latin typeface="Calibri" panose="020F0502020204030204" pitchFamily="34" charset="0"/>
                <a:cs typeface="Calibri" panose="020F0502020204030204" pitchFamily="34" charset="0"/>
              </a:rPr>
              <a:t> Alumno que tiene sintomatología compatible con COVID-19 y está a la espera de PCR y resultado.</a:t>
            </a:r>
          </a:p>
          <a:p>
            <a:r>
              <a:rPr lang="es-ES" sz="4000" b="1" dirty="0">
                <a:latin typeface="Calibri" panose="020F0502020204030204" pitchFamily="34" charset="0"/>
                <a:cs typeface="Calibri" panose="020F0502020204030204" pitchFamily="34" charset="0"/>
              </a:rPr>
              <a:t>CASO CONFIRMADO:</a:t>
            </a:r>
          </a:p>
          <a:p>
            <a:r>
              <a:rPr lang="es-ES" sz="4000" dirty="0">
                <a:latin typeface="Calibri" panose="020F0502020204030204" pitchFamily="34" charset="0"/>
                <a:cs typeface="Calibri" panose="020F0502020204030204" pitchFamily="34" charset="0"/>
              </a:rPr>
              <a:t> Alumno que ha dado POSITIVO por SARS-COV-2</a:t>
            </a:r>
          </a:p>
        </p:txBody>
      </p:sp>
    </p:spTree>
    <p:extLst>
      <p:ext uri="{BB962C8B-B14F-4D97-AF65-F5344CB8AC3E}">
        <p14:creationId xmlns:p14="http://schemas.microsoft.com/office/powerpoint/2010/main" val="239325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4086225" cy="4086225"/>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3271837" y="422821"/>
            <a:ext cx="8172450" cy="4154984"/>
          </a:xfrm>
          <a:prstGeom prst="rect">
            <a:avLst/>
          </a:prstGeom>
          <a:noFill/>
        </p:spPr>
        <p:txBody>
          <a:bodyPr wrap="square" rtlCol="0">
            <a:spAutoFit/>
          </a:bodyPr>
          <a:lstStyle/>
          <a:p>
            <a:pPr algn="ctr"/>
            <a:r>
              <a:rPr lang="es-ES" sz="4400" dirty="0">
                <a:highlight>
                  <a:srgbClr val="FFFF00"/>
                </a:highlight>
                <a:latin typeface="Calibri" panose="020F0502020204030204" pitchFamily="34" charset="0"/>
                <a:cs typeface="Calibri" panose="020F0502020204030204" pitchFamily="34" charset="0"/>
              </a:rPr>
              <a:t>ACTUACIÓN DE LAS FAMILIAS:</a:t>
            </a:r>
          </a:p>
          <a:p>
            <a:pPr marL="571500" indent="-571500">
              <a:buFont typeface="Arial" panose="020B0604020202020204" pitchFamily="34" charset="0"/>
              <a:buChar char="•"/>
            </a:pPr>
            <a:r>
              <a:rPr lang="es-ES" sz="4400" dirty="0">
                <a:latin typeface="Calibri" panose="020F0502020204030204" pitchFamily="34" charset="0"/>
                <a:cs typeface="Calibri" panose="020F0502020204030204" pitchFamily="34" charset="0"/>
              </a:rPr>
              <a:t>Antes de acudir al centro educativo tomar la temperatura y otros de los síntomas del virus.</a:t>
            </a:r>
          </a:p>
          <a:p>
            <a:pPr marL="571500" indent="-571500">
              <a:buFont typeface="Arial" panose="020B0604020202020204" pitchFamily="34" charset="0"/>
              <a:buChar char="•"/>
            </a:pPr>
            <a:r>
              <a:rPr lang="es-ES" sz="4400" dirty="0">
                <a:latin typeface="Calibri" panose="020F0502020204030204" pitchFamily="34" charset="0"/>
                <a:cs typeface="Calibri" panose="020F0502020204030204" pitchFamily="34" charset="0"/>
              </a:rPr>
              <a:t>Preparar la mascarilla y otra de repuesto.</a:t>
            </a:r>
          </a:p>
        </p:txBody>
      </p:sp>
      <p:sp>
        <p:nvSpPr>
          <p:cNvPr id="2" name="CuadroTexto 1">
            <a:extLst>
              <a:ext uri="{FF2B5EF4-FFF2-40B4-BE49-F238E27FC236}">
                <a16:creationId xmlns:a16="http://schemas.microsoft.com/office/drawing/2014/main" id="{0CF95B42-48FA-4E71-BE23-4C316F7C1569}"/>
              </a:ext>
            </a:extLst>
          </p:cNvPr>
          <p:cNvSpPr txBox="1"/>
          <p:nvPr/>
        </p:nvSpPr>
        <p:spPr>
          <a:xfrm>
            <a:off x="728663" y="5072063"/>
            <a:ext cx="10444162" cy="1384995"/>
          </a:xfrm>
          <a:prstGeom prst="rect">
            <a:avLst/>
          </a:prstGeom>
          <a:noFill/>
        </p:spPr>
        <p:txBody>
          <a:bodyPr wrap="square" rtlCol="0">
            <a:spAutoFit/>
          </a:bodyPr>
          <a:lstStyle/>
          <a:p>
            <a:r>
              <a:rPr lang="es-ES" sz="2800" dirty="0">
                <a:highlight>
                  <a:srgbClr val="FFFF00"/>
                </a:highlight>
              </a:rPr>
              <a:t>No acudir al centro si existen síntomas compatibles al COVID-19  o si algún miembro de la familia  se encuentra en aislamiento. AVISAR AL  CENTRO EDUCATIVO Y A LOS SERVICIOS SANITARIOS</a:t>
            </a:r>
          </a:p>
        </p:txBody>
      </p:sp>
    </p:spTree>
    <p:extLst>
      <p:ext uri="{BB962C8B-B14F-4D97-AF65-F5344CB8AC3E}">
        <p14:creationId xmlns:p14="http://schemas.microsoft.com/office/powerpoint/2010/main" val="323089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71500"/>
            <a:ext cx="2871788" cy="4086225"/>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2871788" y="422821"/>
            <a:ext cx="9072561" cy="4154984"/>
          </a:xfrm>
          <a:prstGeom prst="rect">
            <a:avLst/>
          </a:prstGeom>
          <a:noFill/>
        </p:spPr>
        <p:txBody>
          <a:bodyPr wrap="square" rtlCol="0">
            <a:spAutoFit/>
          </a:bodyPr>
          <a:lstStyle/>
          <a:p>
            <a:pPr algn="ctr"/>
            <a:r>
              <a:rPr lang="es-ES" sz="4400" dirty="0">
                <a:highlight>
                  <a:srgbClr val="FFFF00"/>
                </a:highlight>
                <a:latin typeface="Calibri" panose="020F0502020204030204" pitchFamily="34" charset="0"/>
                <a:cs typeface="Calibri" panose="020F0502020204030204" pitchFamily="34" charset="0"/>
              </a:rPr>
              <a:t>GESTIÓN DE POSIBLE CASO EN EL CENTRO</a:t>
            </a:r>
          </a:p>
          <a:p>
            <a:pPr marL="571500" indent="-571500">
              <a:buFont typeface="Arial" panose="020B0604020202020204" pitchFamily="34" charset="0"/>
              <a:buChar char="•"/>
            </a:pPr>
            <a:r>
              <a:rPr lang="es-ES" sz="4400" dirty="0">
                <a:latin typeface="Calibri" panose="020F0502020204030204" pitchFamily="34" charset="0"/>
                <a:cs typeface="Calibri" panose="020F0502020204030204" pitchFamily="34" charset="0"/>
              </a:rPr>
              <a:t>Se llevará a la sala COVID, se le pondrá mascarilla y se contactará con la familia y el centro de salud.</a:t>
            </a:r>
          </a:p>
          <a:p>
            <a:pPr marL="571500" indent="-571500">
              <a:buFont typeface="Arial" panose="020B0604020202020204" pitchFamily="34" charset="0"/>
              <a:buChar char="•"/>
            </a:pPr>
            <a:r>
              <a:rPr lang="es-ES" sz="4400" dirty="0">
                <a:latin typeface="Calibri" panose="020F0502020204030204" pitchFamily="34" charset="0"/>
                <a:cs typeface="Calibri" panose="020F0502020204030204" pitchFamily="34" charset="0"/>
              </a:rPr>
              <a:t>Estará acompañado de un adulto.</a:t>
            </a:r>
          </a:p>
        </p:txBody>
      </p:sp>
      <p:sp>
        <p:nvSpPr>
          <p:cNvPr id="2" name="CuadroTexto 1">
            <a:extLst>
              <a:ext uri="{FF2B5EF4-FFF2-40B4-BE49-F238E27FC236}">
                <a16:creationId xmlns:a16="http://schemas.microsoft.com/office/drawing/2014/main" id="{0CF95B42-48FA-4E71-BE23-4C316F7C1569}"/>
              </a:ext>
            </a:extLst>
          </p:cNvPr>
          <p:cNvSpPr txBox="1"/>
          <p:nvPr/>
        </p:nvSpPr>
        <p:spPr>
          <a:xfrm>
            <a:off x="728663" y="5072063"/>
            <a:ext cx="10444162" cy="954107"/>
          </a:xfrm>
          <a:prstGeom prst="rect">
            <a:avLst/>
          </a:prstGeom>
          <a:noFill/>
        </p:spPr>
        <p:txBody>
          <a:bodyPr wrap="square" rtlCol="0">
            <a:spAutoFit/>
          </a:bodyPr>
          <a:lstStyle/>
          <a:p>
            <a:r>
              <a:rPr lang="es-ES" sz="2800" dirty="0">
                <a:highlight>
                  <a:srgbClr val="FFFF00"/>
                </a:highlight>
              </a:rPr>
              <a:t>No acudir al centro si existen síntomas compatibles al COVID-19. AVISAR AL  CENTRO EDUCATIVO Y A LOS SERVICIOS SANITARIOS</a:t>
            </a:r>
          </a:p>
        </p:txBody>
      </p:sp>
    </p:spTree>
    <p:extLst>
      <p:ext uri="{BB962C8B-B14F-4D97-AF65-F5344CB8AC3E}">
        <p14:creationId xmlns:p14="http://schemas.microsoft.com/office/powerpoint/2010/main" val="109153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4086225" cy="4086225"/>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3271837" y="379958"/>
            <a:ext cx="8172450" cy="769441"/>
          </a:xfrm>
          <a:prstGeom prst="rect">
            <a:avLst/>
          </a:prstGeom>
          <a:noFill/>
        </p:spPr>
        <p:txBody>
          <a:bodyPr wrap="square" rtlCol="0">
            <a:spAutoFit/>
          </a:bodyPr>
          <a:lstStyle/>
          <a:p>
            <a:pPr algn="ctr"/>
            <a:r>
              <a:rPr lang="es-ES" sz="4400" dirty="0">
                <a:latin typeface="Calibri" panose="020F0502020204030204" pitchFamily="34" charset="0"/>
                <a:cs typeface="Calibri" panose="020F0502020204030204" pitchFamily="34" charset="0"/>
              </a:rPr>
              <a:t>COMEDOR ESCOLAR</a:t>
            </a:r>
          </a:p>
        </p:txBody>
      </p:sp>
      <p:sp>
        <p:nvSpPr>
          <p:cNvPr id="2" name="CuadroTexto 1">
            <a:extLst>
              <a:ext uri="{FF2B5EF4-FFF2-40B4-BE49-F238E27FC236}">
                <a16:creationId xmlns:a16="http://schemas.microsoft.com/office/drawing/2014/main" id="{42949670-8815-4989-85CB-62939DF0C4F0}"/>
              </a:ext>
            </a:extLst>
          </p:cNvPr>
          <p:cNvSpPr txBox="1"/>
          <p:nvPr/>
        </p:nvSpPr>
        <p:spPr>
          <a:xfrm>
            <a:off x="4186238" y="1957388"/>
            <a:ext cx="7258049" cy="4093428"/>
          </a:xfrm>
          <a:prstGeom prst="rect">
            <a:avLst/>
          </a:prstGeom>
          <a:noFill/>
        </p:spPr>
        <p:txBody>
          <a:bodyPr wrap="square" rtlCol="0">
            <a:spAutoFit/>
          </a:bodyPr>
          <a:lstStyle/>
          <a:p>
            <a:r>
              <a:rPr lang="es-ES" sz="2000" dirty="0">
                <a:latin typeface="Algerian" panose="04020705040A02060702" pitchFamily="82" charset="0"/>
              </a:rPr>
              <a:t>APLICANDO LAS MEDIDAS COVID SE REDUCE EL AFORO A </a:t>
            </a:r>
            <a:r>
              <a:rPr lang="es-ES" sz="2000" dirty="0">
                <a:highlight>
                  <a:srgbClr val="FFFF00"/>
                </a:highlight>
                <a:latin typeface="Algerian" panose="04020705040A02060702" pitchFamily="82" charset="0"/>
              </a:rPr>
              <a:t>120 ALUMNOS EN DOS TURNOS.</a:t>
            </a:r>
          </a:p>
          <a:p>
            <a:r>
              <a:rPr lang="es-ES" sz="2000" dirty="0">
                <a:latin typeface="Algerian" panose="04020705040A02060702" pitchFamily="82" charset="0"/>
              </a:rPr>
              <a:t>SE ESTABLECERÁ PRIORIDAD EN EL ESTUDIO DE LAS PETICIONES DE COMEDOR  EN FUNCIÓN DEL DECRETO 138/2012:</a:t>
            </a:r>
          </a:p>
          <a:p>
            <a:pPr marL="285750" indent="-285750">
              <a:buFont typeface="Arial" panose="020B0604020202020204" pitchFamily="34" charset="0"/>
              <a:buChar char="•"/>
            </a:pPr>
            <a:r>
              <a:rPr lang="es-ES" sz="2000" dirty="0">
                <a:latin typeface="Algerian" panose="04020705040A02060702" pitchFamily="82" charset="0"/>
              </a:rPr>
              <a:t>ALUMNOS TRANSPORTE.</a:t>
            </a:r>
          </a:p>
          <a:p>
            <a:pPr marL="285750" indent="-285750">
              <a:buFont typeface="Arial" panose="020B0604020202020204" pitchFamily="34" charset="0"/>
              <a:buChar char="•"/>
            </a:pPr>
            <a:r>
              <a:rPr lang="es-ES" sz="2000" dirty="0">
                <a:latin typeface="Algerian" panose="04020705040A02060702" pitchFamily="82" charset="0"/>
              </a:rPr>
              <a:t>ALUMNO BENEFICIARIO DE AYUDA DE COMEDOR.</a:t>
            </a:r>
          </a:p>
          <a:p>
            <a:pPr marL="285750" indent="-285750">
              <a:buFont typeface="Arial" panose="020B0604020202020204" pitchFamily="34" charset="0"/>
              <a:buChar char="•"/>
            </a:pPr>
            <a:r>
              <a:rPr lang="es-ES" sz="2000" dirty="0">
                <a:latin typeface="Algerian" panose="04020705040A02060702" pitchFamily="82" charset="0"/>
              </a:rPr>
              <a:t>ALUMNOS CON PADRES QUE TRABAJAN.</a:t>
            </a:r>
          </a:p>
          <a:p>
            <a:pPr marL="285750" indent="-285750">
              <a:buFont typeface="Arial" panose="020B0604020202020204" pitchFamily="34" charset="0"/>
              <a:buChar char="•"/>
            </a:pPr>
            <a:r>
              <a:rPr lang="es-ES" sz="2000" dirty="0">
                <a:latin typeface="Algerian" panose="04020705040A02060702" pitchFamily="82" charset="0"/>
              </a:rPr>
              <a:t>ESTE CURSO NO SE PERMITE LA ADMISIÓN A USUARIOS NO HABITUALES.</a:t>
            </a:r>
          </a:p>
          <a:p>
            <a:pPr marL="285750" indent="-285750">
              <a:buFont typeface="Arial" panose="020B0604020202020204" pitchFamily="34" charset="0"/>
              <a:buChar char="•"/>
            </a:pPr>
            <a:endParaRPr lang="es-ES" sz="2000" dirty="0">
              <a:latin typeface="Algerian" panose="04020705040A02060702" pitchFamily="82" charset="0"/>
            </a:endParaRPr>
          </a:p>
          <a:p>
            <a:pPr marL="285750" indent="-285750">
              <a:buFont typeface="Arial" panose="020B0604020202020204" pitchFamily="34" charset="0"/>
              <a:buChar char="•"/>
            </a:pPr>
            <a:r>
              <a:rPr lang="es-ES" sz="2000" dirty="0">
                <a:latin typeface="Algerian" panose="04020705040A02060702" pitchFamily="82" charset="0"/>
              </a:rPr>
              <a:t>CADA USUARIO OCUPARÁ SIEMPRE EL MISMO LUGAR</a:t>
            </a:r>
          </a:p>
          <a:p>
            <a:pPr marL="285750" indent="-285750">
              <a:buFont typeface="Arial" panose="020B0604020202020204" pitchFamily="34" charset="0"/>
              <a:buChar char="•"/>
            </a:pPr>
            <a:r>
              <a:rPr lang="es-ES" sz="2000" dirty="0">
                <a:latin typeface="Algerian" panose="04020705040A02060702" pitchFamily="82" charset="0"/>
              </a:rPr>
              <a:t>SE DESINFECTARÁ ENTRE TURNOS</a:t>
            </a:r>
          </a:p>
        </p:txBody>
      </p:sp>
    </p:spTree>
    <p:extLst>
      <p:ext uri="{BB962C8B-B14F-4D97-AF65-F5344CB8AC3E}">
        <p14:creationId xmlns:p14="http://schemas.microsoft.com/office/powerpoint/2010/main" val="151479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4086225" cy="4086225"/>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3271837" y="422821"/>
            <a:ext cx="8172450" cy="2123658"/>
          </a:xfrm>
          <a:prstGeom prst="rect">
            <a:avLst/>
          </a:prstGeom>
          <a:noFill/>
        </p:spPr>
        <p:txBody>
          <a:bodyPr wrap="square" rtlCol="0">
            <a:spAutoFit/>
          </a:bodyPr>
          <a:lstStyle/>
          <a:p>
            <a:pPr algn="ctr"/>
            <a:r>
              <a:rPr lang="es-ES" sz="4400" dirty="0">
                <a:latin typeface="Calibri" panose="020F0502020204030204" pitchFamily="34" charset="0"/>
                <a:cs typeface="Calibri" panose="020F0502020204030204" pitchFamily="34" charset="0"/>
              </a:rPr>
              <a:t>INFORMACIÓN Y COMUNICACIÓN CON LAS FAMILIAS A LO LARGO DEL CURSO ESCOLAR</a:t>
            </a:r>
          </a:p>
        </p:txBody>
      </p:sp>
      <p:sp>
        <p:nvSpPr>
          <p:cNvPr id="2" name="CuadroTexto 1">
            <a:extLst>
              <a:ext uri="{FF2B5EF4-FFF2-40B4-BE49-F238E27FC236}">
                <a16:creationId xmlns:a16="http://schemas.microsoft.com/office/drawing/2014/main" id="{D240E1C2-C6E3-41C5-AF1F-6BF3584E02B0}"/>
              </a:ext>
            </a:extLst>
          </p:cNvPr>
          <p:cNvSpPr txBox="1"/>
          <p:nvPr/>
        </p:nvSpPr>
        <p:spPr>
          <a:xfrm rot="10800000" flipH="1" flipV="1">
            <a:off x="3786188" y="3062795"/>
            <a:ext cx="7429500" cy="3416320"/>
          </a:xfrm>
          <a:prstGeom prst="rect">
            <a:avLst/>
          </a:prstGeom>
          <a:noFill/>
        </p:spPr>
        <p:txBody>
          <a:bodyPr wrap="square" rtlCol="0">
            <a:spAutoFit/>
          </a:bodyPr>
          <a:lstStyle/>
          <a:p>
            <a:r>
              <a:rPr lang="es-ES" sz="2400" dirty="0">
                <a:highlight>
                  <a:srgbClr val="FFFF00"/>
                </a:highlight>
              </a:rPr>
              <a:t>1º: SE PRORIZARÁ LA COMUNICACIÓN CON LAS FAMILIAS A TRAVÉS DE:</a:t>
            </a:r>
          </a:p>
          <a:p>
            <a:pPr marL="285750" indent="-285750">
              <a:buFont typeface="Arial" panose="020B0604020202020204" pitchFamily="34" charset="0"/>
              <a:buChar char="•"/>
            </a:pPr>
            <a:r>
              <a:rPr lang="es-ES" sz="2400" dirty="0"/>
              <a:t>A TRAVÉS DE LA PLATAFORMA </a:t>
            </a:r>
            <a:r>
              <a:rPr lang="es-ES" sz="2400" dirty="0" err="1">
                <a:highlight>
                  <a:srgbClr val="FFFF00"/>
                </a:highlight>
                <a:latin typeface="Arial Rounded MT Bold" panose="020F0704030504030204" pitchFamily="34" charset="0"/>
              </a:rPr>
              <a:t>EducamosCLM</a:t>
            </a:r>
            <a:r>
              <a:rPr lang="es-ES" sz="2400" dirty="0"/>
              <a:t>.</a:t>
            </a:r>
          </a:p>
          <a:p>
            <a:pPr marL="285750" indent="-285750">
              <a:buFont typeface="Arial" panose="020B0604020202020204" pitchFamily="34" charset="0"/>
              <a:buChar char="•"/>
            </a:pPr>
            <a:r>
              <a:rPr lang="es-ES" sz="2400" dirty="0"/>
              <a:t>CORREO ELECTRÓNICO DE LA JUNTA DE COMUNIDADES.</a:t>
            </a:r>
          </a:p>
          <a:p>
            <a:pPr marL="285750" indent="-285750">
              <a:buFont typeface="Arial" panose="020B0604020202020204" pitchFamily="34" charset="0"/>
              <a:buChar char="•"/>
            </a:pPr>
            <a:r>
              <a:rPr lang="es-ES" sz="2400" dirty="0"/>
              <a:t>MICROSOFT TEAMS.</a:t>
            </a:r>
          </a:p>
          <a:p>
            <a:pPr marL="285750" indent="-285750">
              <a:buFont typeface="Arial" panose="020B0604020202020204" pitchFamily="34" charset="0"/>
              <a:buChar char="•"/>
            </a:pPr>
            <a:r>
              <a:rPr lang="es-ES" sz="2400" dirty="0"/>
              <a:t>TELÉFONO.</a:t>
            </a:r>
          </a:p>
          <a:p>
            <a:pPr marL="285750" indent="-285750">
              <a:buFont typeface="Arial" panose="020B0604020202020204" pitchFamily="34" charset="0"/>
              <a:buChar char="•"/>
            </a:pPr>
            <a:r>
              <a:rPr lang="es-ES" sz="2400" dirty="0"/>
              <a:t>SOLO SE ACCEDERÁ AL CENTRO CON CITA PREVIA Y MANTENIENDO LAS MEDIDAS DE SEGURIDAD ESTABLECIDAS</a:t>
            </a:r>
          </a:p>
        </p:txBody>
      </p:sp>
    </p:spTree>
    <p:extLst>
      <p:ext uri="{BB962C8B-B14F-4D97-AF65-F5344CB8AC3E}">
        <p14:creationId xmlns:p14="http://schemas.microsoft.com/office/powerpoint/2010/main" val="23285374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07" y="2726860"/>
            <a:ext cx="3253529" cy="4000318"/>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3271837" y="422821"/>
            <a:ext cx="8172450" cy="769441"/>
          </a:xfrm>
          <a:prstGeom prst="rect">
            <a:avLst/>
          </a:prstGeom>
          <a:noFill/>
        </p:spPr>
        <p:txBody>
          <a:bodyPr wrap="square" rtlCol="0">
            <a:spAutoFit/>
          </a:bodyPr>
          <a:lstStyle/>
          <a:p>
            <a:pPr algn="ctr"/>
            <a:r>
              <a:rPr lang="es-ES" sz="4400" dirty="0">
                <a:latin typeface="Calibri" panose="020F0502020204030204" pitchFamily="34" charset="0"/>
                <a:cs typeface="Calibri" panose="020F0502020204030204" pitchFamily="34" charset="0"/>
              </a:rPr>
              <a:t>PERÍODO DE ADAPTACIÓN 3 AÑOS</a:t>
            </a:r>
          </a:p>
        </p:txBody>
      </p:sp>
      <p:sp>
        <p:nvSpPr>
          <p:cNvPr id="2" name="CuadroTexto 1">
            <a:extLst>
              <a:ext uri="{FF2B5EF4-FFF2-40B4-BE49-F238E27FC236}">
                <a16:creationId xmlns:a16="http://schemas.microsoft.com/office/drawing/2014/main" id="{D240E1C2-C6E3-41C5-AF1F-6BF3584E02B0}"/>
              </a:ext>
            </a:extLst>
          </p:cNvPr>
          <p:cNvSpPr txBox="1"/>
          <p:nvPr/>
        </p:nvSpPr>
        <p:spPr>
          <a:xfrm rot="10800000" flipH="1" flipV="1">
            <a:off x="3444536" y="3418968"/>
            <a:ext cx="8664605" cy="2616101"/>
          </a:xfrm>
          <a:prstGeom prst="rect">
            <a:avLst/>
          </a:prstGeom>
          <a:noFill/>
        </p:spPr>
        <p:txBody>
          <a:bodyPr wrap="square" rtlCol="0">
            <a:spAutoFit/>
          </a:bodyPr>
          <a:lstStyle/>
          <a:p>
            <a:r>
              <a:rPr lang="es-ES" sz="3600" dirty="0">
                <a:highlight>
                  <a:srgbClr val="FFFF00"/>
                </a:highlight>
              </a:rPr>
              <a:t>SE OS INFORMARÁ DE ESTOS TEMAS:</a:t>
            </a:r>
          </a:p>
          <a:p>
            <a:pPr marL="571500" indent="-571500">
              <a:buFont typeface="Arial" panose="020B0604020202020204" pitchFamily="34" charset="0"/>
              <a:buChar char="•"/>
            </a:pPr>
            <a:r>
              <a:rPr lang="es-ES" sz="3200" dirty="0"/>
              <a:t>ENTRADAS Y SALIDAS.</a:t>
            </a:r>
          </a:p>
          <a:p>
            <a:pPr marL="571500" indent="-571500">
              <a:buFont typeface="Arial" panose="020B0604020202020204" pitchFamily="34" charset="0"/>
              <a:buChar char="•"/>
            </a:pPr>
            <a:r>
              <a:rPr lang="es-ES" sz="3200" dirty="0"/>
              <a:t>HORARIOS.</a:t>
            </a:r>
          </a:p>
          <a:p>
            <a:pPr marL="571500" indent="-571500">
              <a:buFont typeface="Arial" panose="020B0604020202020204" pitchFamily="34" charset="0"/>
              <a:buChar char="•"/>
            </a:pPr>
            <a:r>
              <a:rPr lang="es-ES" sz="3200" dirty="0"/>
              <a:t>METODOLOGÍA.</a:t>
            </a:r>
          </a:p>
          <a:p>
            <a:pPr marL="571500" indent="-571500">
              <a:buFont typeface="Arial" panose="020B0604020202020204" pitchFamily="34" charset="0"/>
              <a:buChar char="•"/>
            </a:pPr>
            <a:r>
              <a:rPr lang="es-ES" sz="3200" dirty="0"/>
              <a:t>MATERIALES.</a:t>
            </a:r>
          </a:p>
        </p:txBody>
      </p:sp>
      <p:sp>
        <p:nvSpPr>
          <p:cNvPr id="6" name="CuadroTexto 5">
            <a:extLst>
              <a:ext uri="{FF2B5EF4-FFF2-40B4-BE49-F238E27FC236}">
                <a16:creationId xmlns:a16="http://schemas.microsoft.com/office/drawing/2014/main" id="{513BCF02-CF94-4282-8504-CE9B358D72B3}"/>
              </a:ext>
            </a:extLst>
          </p:cNvPr>
          <p:cNvSpPr txBox="1"/>
          <p:nvPr/>
        </p:nvSpPr>
        <p:spPr>
          <a:xfrm>
            <a:off x="1606858" y="1291173"/>
            <a:ext cx="10386873" cy="1938992"/>
          </a:xfrm>
          <a:prstGeom prst="rect">
            <a:avLst/>
          </a:prstGeom>
          <a:noFill/>
        </p:spPr>
        <p:txBody>
          <a:bodyPr wrap="square" rtlCol="0">
            <a:spAutoFit/>
          </a:bodyPr>
          <a:lstStyle/>
          <a:p>
            <a:pPr algn="ctr"/>
            <a:r>
              <a:rPr lang="es-ES" sz="4000" dirty="0">
                <a:solidFill>
                  <a:srgbClr val="00B0F0"/>
                </a:solidFill>
                <a:latin typeface="Calibri" panose="020F0502020204030204" pitchFamily="34" charset="0"/>
                <a:cs typeface="Calibri" panose="020F0502020204030204" pitchFamily="34" charset="0"/>
              </a:rPr>
              <a:t>Fecha reunión: 6 de septiembre a las 10:00 h. </a:t>
            </a:r>
          </a:p>
          <a:p>
            <a:pPr algn="ctr"/>
            <a:r>
              <a:rPr lang="es-ES" sz="4000" dirty="0">
                <a:latin typeface="Calibri" panose="020F0502020204030204" pitchFamily="34" charset="0"/>
                <a:cs typeface="Calibri" panose="020F0502020204030204" pitchFamily="34" charset="0"/>
              </a:rPr>
              <a:t>Se mandará enlace a la reunión por la plataforma </a:t>
            </a:r>
            <a:r>
              <a:rPr lang="es-ES" sz="4000" dirty="0" err="1">
                <a:latin typeface="Calibri" panose="020F0502020204030204" pitchFamily="34" charset="0"/>
                <a:cs typeface="Calibri" panose="020F0502020204030204" pitchFamily="34" charset="0"/>
              </a:rPr>
              <a:t>Educamosclm</a:t>
            </a:r>
            <a:r>
              <a:rPr lang="es-ES" sz="4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21154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538" y="371475"/>
            <a:ext cx="5715000" cy="5715000"/>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528638" y="1100138"/>
            <a:ext cx="5886450" cy="5509200"/>
          </a:xfrm>
          <a:prstGeom prst="rect">
            <a:avLst/>
          </a:prstGeom>
          <a:noFill/>
        </p:spPr>
        <p:txBody>
          <a:bodyPr wrap="square" rtlCol="0">
            <a:spAutoFit/>
          </a:bodyPr>
          <a:lstStyle/>
          <a:p>
            <a:r>
              <a:rPr lang="es-ES" sz="4400" dirty="0">
                <a:latin typeface="Calibri" panose="020F0502020204030204" pitchFamily="34" charset="0"/>
                <a:cs typeface="Calibri" panose="020F0502020204030204" pitchFamily="34" charset="0"/>
              </a:rPr>
              <a:t>¡BIENVENIDOS AL NUEVO CURSO!</a:t>
            </a:r>
          </a:p>
          <a:p>
            <a:r>
              <a:rPr lang="es-ES" sz="4400" dirty="0">
                <a:latin typeface="Calibri" panose="020F0502020204030204" pitchFamily="34" charset="0"/>
                <a:cs typeface="Calibri" panose="020F0502020204030204" pitchFamily="34" charset="0"/>
              </a:rPr>
              <a:t>¡ NOS VEMOS MUY PRONTO!</a:t>
            </a:r>
          </a:p>
          <a:p>
            <a:r>
              <a:rPr lang="es-ES" sz="4400" dirty="0">
                <a:latin typeface="Calibri" panose="020F0502020204030204" pitchFamily="34" charset="0"/>
                <a:cs typeface="Calibri" panose="020F0502020204030204" pitchFamily="34" charset="0"/>
              </a:rPr>
              <a:t>¡Y no olvidéis vuestra mascarilla, excepto nuestros pequeños de Infantil!</a:t>
            </a:r>
          </a:p>
        </p:txBody>
      </p:sp>
    </p:spTree>
    <p:extLst>
      <p:ext uri="{BB962C8B-B14F-4D97-AF65-F5344CB8AC3E}">
        <p14:creationId xmlns:p14="http://schemas.microsoft.com/office/powerpoint/2010/main" val="40435814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C9C34F-D80D-493F-9385-168AA10140DD}"/>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E54147F9-C634-43CE-B1FB-DA33B76795B4}"/>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id="{88975D4C-D5A6-4533-BB38-46B1A276B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687" y="417581"/>
            <a:ext cx="9572625" cy="5457825"/>
          </a:xfrm>
          <a:prstGeom prst="rect">
            <a:avLst/>
          </a:prstGeom>
        </p:spPr>
      </p:pic>
      <p:sp>
        <p:nvSpPr>
          <p:cNvPr id="4" name="CuadroTexto 3">
            <a:extLst>
              <a:ext uri="{FF2B5EF4-FFF2-40B4-BE49-F238E27FC236}">
                <a16:creationId xmlns:a16="http://schemas.microsoft.com/office/drawing/2014/main" id="{18C10430-FEB1-4B36-8F4E-036B21C0EB6E}"/>
              </a:ext>
            </a:extLst>
          </p:cNvPr>
          <p:cNvSpPr txBox="1"/>
          <p:nvPr/>
        </p:nvSpPr>
        <p:spPr>
          <a:xfrm>
            <a:off x="1309687" y="4572000"/>
            <a:ext cx="9572625" cy="954107"/>
          </a:xfrm>
          <a:prstGeom prst="rect">
            <a:avLst/>
          </a:prstGeom>
          <a:noFill/>
        </p:spPr>
        <p:txBody>
          <a:bodyPr wrap="square" rtlCol="0">
            <a:spAutoFit/>
          </a:bodyPr>
          <a:lstStyle/>
          <a:p>
            <a:r>
              <a:rPr lang="es-ES" sz="2800" dirty="0">
                <a:highlight>
                  <a:srgbClr val="FFFF00"/>
                </a:highlight>
                <a:latin typeface="Algerian" panose="04020705040A02060702" pitchFamily="82" charset="0"/>
              </a:rPr>
              <a:t>¡OS DAMOS LA BIENVENIDA! ¡NECESITAMOS DE VUESTRA AYUDA PARA QUE TODO TERMINE LO ANTES POSIBLE!</a:t>
            </a:r>
          </a:p>
        </p:txBody>
      </p:sp>
    </p:spTree>
    <p:extLst>
      <p:ext uri="{BB962C8B-B14F-4D97-AF65-F5344CB8AC3E}">
        <p14:creationId xmlns:p14="http://schemas.microsoft.com/office/powerpoint/2010/main" val="2030563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538" y="371475"/>
            <a:ext cx="5715000" cy="5715000"/>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528638" y="1100138"/>
            <a:ext cx="5886450" cy="3477875"/>
          </a:xfrm>
          <a:prstGeom prst="rect">
            <a:avLst/>
          </a:prstGeom>
          <a:noFill/>
        </p:spPr>
        <p:txBody>
          <a:bodyPr wrap="square" rtlCol="0">
            <a:spAutoFit/>
          </a:bodyPr>
          <a:lstStyle/>
          <a:p>
            <a:r>
              <a:rPr lang="es-ES" sz="4400" dirty="0">
                <a:latin typeface="Calibri" panose="020F0502020204030204" pitchFamily="34" charset="0"/>
                <a:cs typeface="Calibri" panose="020F0502020204030204" pitchFamily="34" charset="0"/>
              </a:rPr>
              <a:t>EN PRINCIPIO, LAS CLASES SERÁN PRESENCIALES TANTO PARA ED. INFANTIL COMO PARA PRIMARIA.</a:t>
            </a:r>
          </a:p>
        </p:txBody>
      </p:sp>
    </p:spTree>
    <p:extLst>
      <p:ext uri="{BB962C8B-B14F-4D97-AF65-F5344CB8AC3E}">
        <p14:creationId xmlns:p14="http://schemas.microsoft.com/office/powerpoint/2010/main" val="40077927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C9C34F-D80D-493F-9385-168AA10140DD}"/>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E54147F9-C634-43CE-B1FB-DA33B76795B4}"/>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id="{88975D4C-D5A6-4533-BB38-46B1A276B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687" y="417581"/>
            <a:ext cx="9572625" cy="5457825"/>
          </a:xfrm>
          <a:prstGeom prst="rect">
            <a:avLst/>
          </a:prstGeom>
        </p:spPr>
      </p:pic>
      <p:sp>
        <p:nvSpPr>
          <p:cNvPr id="4" name="CuadroTexto 3">
            <a:extLst>
              <a:ext uri="{FF2B5EF4-FFF2-40B4-BE49-F238E27FC236}">
                <a16:creationId xmlns:a16="http://schemas.microsoft.com/office/drawing/2014/main" id="{18C10430-FEB1-4B36-8F4E-036B21C0EB6E}"/>
              </a:ext>
            </a:extLst>
          </p:cNvPr>
          <p:cNvSpPr txBox="1"/>
          <p:nvPr/>
        </p:nvSpPr>
        <p:spPr>
          <a:xfrm>
            <a:off x="2415580" y="5206002"/>
            <a:ext cx="7360837" cy="707886"/>
          </a:xfrm>
          <a:prstGeom prst="rect">
            <a:avLst/>
          </a:prstGeom>
          <a:noFill/>
        </p:spPr>
        <p:txBody>
          <a:bodyPr wrap="square" rtlCol="0">
            <a:spAutoFit/>
          </a:bodyPr>
          <a:lstStyle/>
          <a:p>
            <a:r>
              <a:rPr lang="es-ES" sz="4000" dirty="0">
                <a:highlight>
                  <a:srgbClr val="FFFF00"/>
                </a:highlight>
                <a:latin typeface="Algerian" panose="04020705040A02060702" pitchFamily="82" charset="0"/>
              </a:rPr>
              <a:t>¡ FELIZ REGRESO AL COLEGIO! </a:t>
            </a:r>
          </a:p>
        </p:txBody>
      </p:sp>
    </p:spTree>
    <p:extLst>
      <p:ext uri="{BB962C8B-B14F-4D97-AF65-F5344CB8AC3E}">
        <p14:creationId xmlns:p14="http://schemas.microsoft.com/office/powerpoint/2010/main" val="1483675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C9C34F-D80D-493F-9385-168AA10140DD}"/>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E54147F9-C634-43CE-B1FB-DA33B76795B4}"/>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id="{88975D4C-D5A6-4533-BB38-46B1A276B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687" y="409245"/>
            <a:ext cx="9572625" cy="5457825"/>
          </a:xfrm>
          <a:prstGeom prst="rect">
            <a:avLst/>
          </a:prstGeom>
        </p:spPr>
      </p:pic>
      <p:sp>
        <p:nvSpPr>
          <p:cNvPr id="6" name="CuadroTexto 5">
            <a:extLst>
              <a:ext uri="{FF2B5EF4-FFF2-40B4-BE49-F238E27FC236}">
                <a16:creationId xmlns:a16="http://schemas.microsoft.com/office/drawing/2014/main" id="{DC123EC2-793B-4AFB-B0AE-52B0C2E9E965}"/>
              </a:ext>
            </a:extLst>
          </p:cNvPr>
          <p:cNvSpPr txBox="1"/>
          <p:nvPr/>
        </p:nvSpPr>
        <p:spPr>
          <a:xfrm>
            <a:off x="9501188" y="5732244"/>
            <a:ext cx="2119312" cy="707886"/>
          </a:xfrm>
          <a:prstGeom prst="rect">
            <a:avLst/>
          </a:prstGeom>
          <a:noFill/>
        </p:spPr>
        <p:txBody>
          <a:bodyPr wrap="square" rtlCol="0">
            <a:spAutoFit/>
          </a:bodyPr>
          <a:lstStyle/>
          <a:p>
            <a:r>
              <a:rPr lang="es-ES" sz="2000" dirty="0">
                <a:latin typeface="Algerian" panose="04020705040A02060702" pitchFamily="82" charset="0"/>
              </a:rPr>
              <a:t>CEIP ILARCURIS</a:t>
            </a:r>
          </a:p>
          <a:p>
            <a:r>
              <a:rPr lang="es-ES" sz="2000" dirty="0">
                <a:latin typeface="Algerian" panose="04020705040A02060702" pitchFamily="82" charset="0"/>
              </a:rPr>
              <a:t>2020-21</a:t>
            </a:r>
          </a:p>
        </p:txBody>
      </p:sp>
      <p:sp>
        <p:nvSpPr>
          <p:cNvPr id="4" name="CuadroTexto 3">
            <a:extLst>
              <a:ext uri="{FF2B5EF4-FFF2-40B4-BE49-F238E27FC236}">
                <a16:creationId xmlns:a16="http://schemas.microsoft.com/office/drawing/2014/main" id="{18C10430-FEB1-4B36-8F4E-036B21C0EB6E}"/>
              </a:ext>
            </a:extLst>
          </p:cNvPr>
          <p:cNvSpPr txBox="1"/>
          <p:nvPr/>
        </p:nvSpPr>
        <p:spPr>
          <a:xfrm>
            <a:off x="643812" y="4635964"/>
            <a:ext cx="10730204" cy="830997"/>
          </a:xfrm>
          <a:prstGeom prst="rect">
            <a:avLst/>
          </a:prstGeom>
          <a:noFill/>
        </p:spPr>
        <p:txBody>
          <a:bodyPr wrap="square" rtlCol="0">
            <a:spAutoFit/>
          </a:bodyPr>
          <a:lstStyle/>
          <a:p>
            <a:r>
              <a:rPr lang="es-ES" sz="4800" dirty="0">
                <a:highlight>
                  <a:srgbClr val="FFFF00"/>
                </a:highlight>
                <a:latin typeface="Algerian" panose="04020705040A02060702" pitchFamily="82" charset="0"/>
              </a:rPr>
              <a:t>ENTRADAS Y SALIDAS DEL CENTRO</a:t>
            </a:r>
          </a:p>
        </p:txBody>
      </p:sp>
    </p:spTree>
    <p:extLst>
      <p:ext uri="{BB962C8B-B14F-4D97-AF65-F5344CB8AC3E}">
        <p14:creationId xmlns:p14="http://schemas.microsoft.com/office/powerpoint/2010/main" val="3683055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69C373-1741-4D0B-AE99-D760BE33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538" y="371475"/>
            <a:ext cx="5715000" cy="5715000"/>
          </a:xfrm>
          <a:prstGeom prst="rect">
            <a:avLst/>
          </a:prstGeom>
        </p:spPr>
      </p:pic>
      <p:sp>
        <p:nvSpPr>
          <p:cNvPr id="5" name="CuadroTexto 4">
            <a:extLst>
              <a:ext uri="{FF2B5EF4-FFF2-40B4-BE49-F238E27FC236}">
                <a16:creationId xmlns:a16="http://schemas.microsoft.com/office/drawing/2014/main" id="{9DA48BB4-4B3F-4403-89A7-C7F628E4A698}"/>
              </a:ext>
            </a:extLst>
          </p:cNvPr>
          <p:cNvSpPr txBox="1"/>
          <p:nvPr/>
        </p:nvSpPr>
        <p:spPr>
          <a:xfrm>
            <a:off x="690562" y="1214438"/>
            <a:ext cx="5886450" cy="5016758"/>
          </a:xfrm>
          <a:prstGeom prst="rect">
            <a:avLst/>
          </a:prstGeom>
          <a:noFill/>
        </p:spPr>
        <p:txBody>
          <a:bodyPr wrap="square" rtlCol="0">
            <a:spAutoFit/>
          </a:bodyPr>
          <a:lstStyle/>
          <a:p>
            <a:r>
              <a:rPr lang="es-ES" sz="4000" dirty="0">
                <a:latin typeface="Calibri" panose="020F0502020204030204" pitchFamily="34" charset="0"/>
                <a:cs typeface="Calibri" panose="020F0502020204030204" pitchFamily="34" charset="0"/>
              </a:rPr>
              <a:t>EN ESTE CURSO TENDREMOS </a:t>
            </a:r>
            <a:r>
              <a:rPr lang="es-ES" sz="4000" dirty="0">
                <a:highlight>
                  <a:srgbClr val="FFFF00"/>
                </a:highlight>
                <a:latin typeface="Calibri" panose="020F0502020204030204" pitchFamily="34" charset="0"/>
                <a:cs typeface="Calibri" panose="020F0502020204030204" pitchFamily="34" charset="0"/>
              </a:rPr>
              <a:t>3 ENTRADAS Y SALIDAS </a:t>
            </a:r>
            <a:r>
              <a:rPr lang="es-ES" sz="4000" dirty="0">
                <a:latin typeface="Calibri" panose="020F0502020204030204" pitchFamily="34" charset="0"/>
                <a:cs typeface="Calibri" panose="020F0502020204030204" pitchFamily="34" charset="0"/>
              </a:rPr>
              <a:t>PARA ACCEDER AL COLEGIO. HABRÁ TRES PUERTAS DE ACCESO PARA EVITAR AGLOMERACIONES. MIRA EL MAPA A CONTINUACIÓN.</a:t>
            </a:r>
          </a:p>
        </p:txBody>
      </p:sp>
    </p:spTree>
    <p:extLst>
      <p:ext uri="{BB962C8B-B14F-4D97-AF65-F5344CB8AC3E}">
        <p14:creationId xmlns:p14="http://schemas.microsoft.com/office/powerpoint/2010/main" val="153241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61B1DB-CCC9-45C5-9932-784923C4C993}"/>
              </a:ext>
            </a:extLst>
          </p:cNvPr>
          <p:cNvSpPr>
            <a:spLocks noGrp="1"/>
          </p:cNvSpPr>
          <p:nvPr>
            <p:ph type="title"/>
          </p:nvPr>
        </p:nvSpPr>
        <p:spPr/>
        <p:txBody>
          <a:bodyPr/>
          <a:lstStyle/>
          <a:p>
            <a:r>
              <a:rPr lang="es-ES" dirty="0"/>
              <a:t>PUERTAS DE ACCESO AL CENTRO.</a:t>
            </a:r>
          </a:p>
        </p:txBody>
      </p:sp>
      <p:pic>
        <p:nvPicPr>
          <p:cNvPr id="6" name="Marcador de contenido 5">
            <a:extLst>
              <a:ext uri="{FF2B5EF4-FFF2-40B4-BE49-F238E27FC236}">
                <a16:creationId xmlns:a16="http://schemas.microsoft.com/office/drawing/2014/main" id="{CA6A8607-5594-4C1C-87E6-9DC83EECDA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414463"/>
            <a:ext cx="8101035" cy="5300662"/>
          </a:xfrm>
        </p:spPr>
      </p:pic>
    </p:spTree>
    <p:extLst>
      <p:ext uri="{BB962C8B-B14F-4D97-AF65-F5344CB8AC3E}">
        <p14:creationId xmlns:p14="http://schemas.microsoft.com/office/powerpoint/2010/main" val="264887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534F6-12B6-470C-8053-35137E7C14E8}"/>
              </a:ext>
            </a:extLst>
          </p:cNvPr>
          <p:cNvSpPr>
            <a:spLocks noGrp="1"/>
          </p:cNvSpPr>
          <p:nvPr>
            <p:ph type="title"/>
          </p:nvPr>
        </p:nvSpPr>
        <p:spPr/>
        <p:txBody>
          <a:bodyPr/>
          <a:lstStyle/>
          <a:p>
            <a:r>
              <a:rPr lang="es-ES" dirty="0"/>
              <a:t>ENTRADA ALUMNOS DE EDUCACIÓN INFANTIL</a:t>
            </a:r>
          </a:p>
        </p:txBody>
      </p:sp>
      <p:pic>
        <p:nvPicPr>
          <p:cNvPr id="5" name="Marcador de contenido 4">
            <a:extLst>
              <a:ext uri="{FF2B5EF4-FFF2-40B4-BE49-F238E27FC236}">
                <a16:creationId xmlns:a16="http://schemas.microsoft.com/office/drawing/2014/main" id="{E8A7B1B5-D8BB-4028-945F-89A4173289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3387" y="1357313"/>
            <a:ext cx="6583551" cy="4684713"/>
          </a:xfrm>
        </p:spPr>
      </p:pic>
      <p:sp>
        <p:nvSpPr>
          <p:cNvPr id="3" name="CuadroTexto 2">
            <a:extLst>
              <a:ext uri="{FF2B5EF4-FFF2-40B4-BE49-F238E27FC236}">
                <a16:creationId xmlns:a16="http://schemas.microsoft.com/office/drawing/2014/main" id="{B1D95D18-AE4A-4FA7-A40E-AC8D35205596}"/>
              </a:ext>
            </a:extLst>
          </p:cNvPr>
          <p:cNvSpPr txBox="1"/>
          <p:nvPr/>
        </p:nvSpPr>
        <p:spPr>
          <a:xfrm>
            <a:off x="838200" y="3143250"/>
            <a:ext cx="2462213" cy="1477328"/>
          </a:xfrm>
          <a:prstGeom prst="rect">
            <a:avLst/>
          </a:prstGeom>
          <a:noFill/>
        </p:spPr>
        <p:txBody>
          <a:bodyPr wrap="square" rtlCol="0">
            <a:spAutoFit/>
          </a:bodyPr>
          <a:lstStyle/>
          <a:p>
            <a:r>
              <a:rPr lang="es-ES" sz="1800" dirty="0">
                <a:latin typeface="Arial Black" panose="020B0A04020102020204" pitchFamily="34" charset="0"/>
              </a:rPr>
              <a:t>PUERTA DE  ACCESO A PATIOS DE EDUCACIÓN INFANTIL</a:t>
            </a:r>
          </a:p>
        </p:txBody>
      </p:sp>
    </p:spTree>
    <p:extLst>
      <p:ext uri="{BB962C8B-B14F-4D97-AF65-F5344CB8AC3E}">
        <p14:creationId xmlns:p14="http://schemas.microsoft.com/office/powerpoint/2010/main" val="331442513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1392</Words>
  <Application>Microsoft Office PowerPoint</Application>
  <PresentationFormat>Panorámica</PresentationFormat>
  <Paragraphs>137</Paragraphs>
  <Slides>50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50</vt:i4>
      </vt:variant>
    </vt:vector>
  </HeadingPairs>
  <TitlesOfParts>
    <vt:vector size="58" baseType="lpstr">
      <vt:lpstr>Algerian</vt:lpstr>
      <vt:lpstr>arial</vt:lpstr>
      <vt:lpstr>arial</vt:lpstr>
      <vt:lpstr>Arial Black</vt:lpstr>
      <vt:lpstr>Arial Rounded MT Bold</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PUERTAS DE ACCESO AL CENTRO.</vt:lpstr>
      <vt:lpstr>ENTRADA ALUMNOS DE EDUCACIÓN INFANTIL</vt:lpstr>
      <vt:lpstr>ENTRADA ALUMNOS DE 1º, 2º Y 3º PRIMARIA</vt:lpstr>
      <vt:lpstr>ENTRADA ALUMNOS DE 4º, 5º Y 6º PRIMARIA</vt:lpstr>
      <vt:lpstr>COMIENZO DE LAS CLASES.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 USA SIEMPRE LA MASCARILLA EN LOS DESPLAZAMIENTOS DEL CENTRO. EXCEPTO EDUCACIÓN INFANTIL</vt:lpstr>
      <vt:lpstr>2. LÁVATE LAS MANOS CON FRECUENCIA. USA EL HIDROGEL DE MANERA CONTROLADA.</vt:lpstr>
      <vt:lpstr>3. EVITA DENTRO DE LO POSIBLE, TOCARTE CARA, OJOS Y BOCA.</vt:lpstr>
      <vt:lpstr>5. AL TOSER O ESTORNUDAR, DEBES CUBRIR LA BOCA CON EL CODO.</vt:lpstr>
      <vt:lpstr>6. EVITA COMPARTIR OBJETOS, Y SI LO HACES, DESINFÉCTALOS SEGUIDAMENTE.</vt:lpstr>
      <vt:lpstr>TODAS ESTAS NORMAS LAS TRABAJAREMOS EN CLASE HASTA QUE FORMEN PARTE DE NUESTRAS RUTINAS…</vt:lpstr>
      <vt:lpstr>Presentación de PowerPoint</vt:lpstr>
      <vt:lpstr>Presentación de PowerPoint</vt:lpstr>
      <vt:lpstr>Presentación de PowerPoint</vt:lpstr>
      <vt:lpstr>¡OTROS ASPECTOS MUY IMPORTANTES!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ANTONIO ARRANZ MARTIN</dc:creator>
  <cp:lastModifiedBy>DIRECCIÓN</cp:lastModifiedBy>
  <cp:revision>40</cp:revision>
  <dcterms:created xsi:type="dcterms:W3CDTF">2020-08-25T08:33:29Z</dcterms:created>
  <dcterms:modified xsi:type="dcterms:W3CDTF">2021-09-03T14:17:38Z</dcterms:modified>
</cp:coreProperties>
</file>